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Sanchez" charset="1" panose="02000000000000000000"/>
      <p:regular r:id="rId10"/>
    </p:embeddedFont>
    <p:embeddedFont>
      <p:font typeface="Sanchez Italics" charset="1" panose="00000000000000000000"/>
      <p:regular r:id="rId11"/>
    </p:embeddedFont>
    <p:embeddedFont>
      <p:font typeface="League Spartan" charset="1" panose="00000800000000000000"/>
      <p:regular r:id="rId12"/>
    </p:embeddedFont>
    <p:embeddedFont>
      <p:font typeface="Telegraf" charset="1" panose="00000500000000000000"/>
      <p:regular r:id="rId13"/>
    </p:embeddedFont>
    <p:embeddedFont>
      <p:font typeface="Telegraf Bold" charset="1" panose="00000800000000000000"/>
      <p:regular r:id="rId14"/>
    </p:embeddedFont>
    <p:embeddedFont>
      <p:font typeface="Organic" charset="1" panose="000000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slides/slide1.xml" Type="http://schemas.openxmlformats.org/officeDocument/2006/relationships/slide"/><Relationship Id="rId17" Target="slides/slide2.xml" Type="http://schemas.openxmlformats.org/officeDocument/2006/relationships/slide"/><Relationship Id="rId18" Target="slides/slide3.xml" Type="http://schemas.openxmlformats.org/officeDocument/2006/relationships/slide"/><Relationship Id="rId19" Target="slides/slide4.xml" Type="http://schemas.openxmlformats.org/officeDocument/2006/relationships/slide"/><Relationship Id="rId2" Target="presProps.xml" Type="http://schemas.openxmlformats.org/officeDocument/2006/relationships/presProps"/><Relationship Id="rId20" Target="slides/slide5.xml" Type="http://schemas.openxmlformats.org/officeDocument/2006/relationships/slide"/><Relationship Id="rId21" Target="slides/slide6.xml" Type="http://schemas.openxmlformats.org/officeDocument/2006/relationships/slide"/><Relationship Id="rId22" Target="slides/slide7.xml" Type="http://schemas.openxmlformats.org/officeDocument/2006/relationships/slide"/><Relationship Id="rId23" Target="slides/slide8.xml" Type="http://schemas.openxmlformats.org/officeDocument/2006/relationships/slide"/><Relationship Id="rId24" Target="slides/slide9.xml" Type="http://schemas.openxmlformats.org/officeDocument/2006/relationships/slide"/><Relationship Id="rId25" Target="slides/slide10.xml" Type="http://schemas.openxmlformats.org/officeDocument/2006/relationships/slide"/><Relationship Id="rId26" Target="slides/slide11.xml" Type="http://schemas.openxmlformats.org/officeDocument/2006/relationships/slide"/><Relationship Id="rId27" Target="slides/slide12.xml" Type="http://schemas.openxmlformats.org/officeDocument/2006/relationships/slide"/><Relationship Id="rId28" Target="slides/slide13.xml" Type="http://schemas.openxmlformats.org/officeDocument/2006/relationships/slide"/><Relationship Id="rId29" Target="slides/slide14.xml" Type="http://schemas.openxmlformats.org/officeDocument/2006/relationships/slide"/><Relationship Id="rId3" Target="viewProps.xml" Type="http://schemas.openxmlformats.org/officeDocument/2006/relationships/viewProps"/><Relationship Id="rId30" Target="slides/slide15.xml" Type="http://schemas.openxmlformats.org/officeDocument/2006/relationships/slide"/><Relationship Id="rId31" Target="slides/slide16.xml" Type="http://schemas.openxmlformats.org/officeDocument/2006/relationships/slide"/><Relationship Id="rId32" Target="slides/slide17.xml" Type="http://schemas.openxmlformats.org/officeDocument/2006/relationships/slide"/><Relationship Id="rId33" Target="slides/slide18.xml" Type="http://schemas.openxmlformats.org/officeDocument/2006/relationships/slide"/><Relationship Id="rId34" Target="slides/slide19.xml" Type="http://schemas.openxmlformats.org/officeDocument/2006/relationships/slide"/><Relationship Id="rId35" Target="slides/slide20.xml" Type="http://schemas.openxmlformats.org/officeDocument/2006/relationships/slide"/><Relationship Id="rId36" Target="slides/slide21.xml" Type="http://schemas.openxmlformats.org/officeDocument/2006/relationships/slide"/><Relationship Id="rId37" Target="slides/slide22.xml" Type="http://schemas.openxmlformats.org/officeDocument/2006/relationships/slide"/><Relationship Id="rId38" Target="slides/slide23.xml" Type="http://schemas.openxmlformats.org/officeDocument/2006/relationships/slide"/><Relationship Id="rId39" Target="slides/slide24.xml" Type="http://schemas.openxmlformats.org/officeDocument/2006/relationships/slide"/><Relationship Id="rId4" Target="theme/theme1.xml" Type="http://schemas.openxmlformats.org/officeDocument/2006/relationships/theme"/><Relationship Id="rId40" Target="slides/slide25.xml" Type="http://schemas.openxmlformats.org/officeDocument/2006/relationships/slide"/><Relationship Id="rId41" Target="slides/slide26.xml" Type="http://schemas.openxmlformats.org/officeDocument/2006/relationships/slide"/><Relationship Id="rId42" Target="slides/slide27.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https://www.youtube.com/watch?v=V0tIOqU7m-c&amp;ab_channel=JacobClifford" TargetMode="External" Type="http://schemas.openxmlformats.org/officeDocument/2006/relationships/hyperlink"/></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sv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36.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38.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 Id="rId4" Target="../media/image43.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 Id="rId3" Target="../media/image45.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media/image4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9172" y="5574245"/>
            <a:ext cx="4109657" cy="4114800"/>
          </a:xfrm>
          <a:prstGeom prst="rect">
            <a:avLst/>
          </a:prstGeom>
        </p:spPr>
      </p:pic>
      <p:grpSp>
        <p:nvGrpSpPr>
          <p:cNvPr name="Group 3" id="3"/>
          <p:cNvGrpSpPr/>
          <p:nvPr/>
        </p:nvGrpSpPr>
        <p:grpSpPr>
          <a:xfrm rot="0">
            <a:off x="2554393" y="528725"/>
            <a:ext cx="13179214" cy="3510499"/>
            <a:chOff x="0" y="0"/>
            <a:chExt cx="17572286" cy="4680665"/>
          </a:xfrm>
        </p:grpSpPr>
        <p:sp>
          <p:nvSpPr>
            <p:cNvPr name="TextBox 4" id="4"/>
            <p:cNvSpPr txBox="true"/>
            <p:nvPr/>
          </p:nvSpPr>
          <p:spPr>
            <a:xfrm rot="0">
              <a:off x="0" y="257175"/>
              <a:ext cx="17572286" cy="37390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Competitive Market Equilibrium</a:t>
              </a:r>
            </a:p>
          </p:txBody>
        </p:sp>
        <p:sp>
          <p:nvSpPr>
            <p:cNvPr name="TextBox 5" id="5"/>
            <p:cNvSpPr txBox="true"/>
            <p:nvPr/>
          </p:nvSpPr>
          <p:spPr>
            <a:xfrm rot="0">
              <a:off x="0" y="4192985"/>
              <a:ext cx="17572286"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Chandler Bell</a:t>
            </a:r>
          </a:p>
        </p:txBody>
      </p:sp>
      <p:sp>
        <p:nvSpPr>
          <p:cNvPr name="TextBox 7" id="7"/>
          <p:cNvSpPr txBox="true"/>
          <p:nvPr/>
        </p:nvSpPr>
        <p:spPr>
          <a:xfrm rot="0">
            <a:off x="4818827" y="4162599"/>
            <a:ext cx="8650346" cy="558165"/>
          </a:xfrm>
          <a:prstGeom prst="rect">
            <a:avLst/>
          </a:prstGeom>
        </p:spPr>
        <p:txBody>
          <a:bodyPr anchor="t" rtlCol="false" tIns="0" lIns="0" bIns="0" rIns="0">
            <a:spAutoFit/>
          </a:bodyPr>
          <a:lstStyle/>
          <a:p>
            <a:pPr algn="ctr">
              <a:lnSpc>
                <a:spcPts val="4409"/>
              </a:lnSpc>
            </a:pPr>
            <a:r>
              <a:rPr lang="en-US" sz="3150">
                <a:solidFill>
                  <a:srgbClr val="000000"/>
                </a:solidFill>
                <a:latin typeface="Arimo"/>
              </a:rPr>
              <a:t>2.3</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33976"/>
            <a:ext cx="16349422" cy="2186524"/>
            <a:chOff x="0" y="0"/>
            <a:chExt cx="21799229" cy="2915365"/>
          </a:xfrm>
        </p:grpSpPr>
        <p:sp>
          <p:nvSpPr>
            <p:cNvPr name="TextBox 3" id="3"/>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Excess Supply (Surplus)</a:t>
              </a:r>
            </a:p>
          </p:txBody>
        </p:sp>
        <p:sp>
          <p:nvSpPr>
            <p:cNvPr name="TextBox 4" id="4"/>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Chandler Bell</a:t>
            </a:r>
          </a:p>
        </p:txBody>
      </p:sp>
      <p:pic>
        <p:nvPicPr>
          <p:cNvPr name="Picture 6" id="6"/>
          <p:cNvPicPr>
            <a:picLocks noChangeAspect="true"/>
          </p:cNvPicPr>
          <p:nvPr/>
        </p:nvPicPr>
        <p:blipFill>
          <a:blip r:embed="rId2"/>
          <a:srcRect l="0" t="0" r="0" b="0"/>
          <a:stretch>
            <a:fillRect/>
          </a:stretch>
        </p:blipFill>
        <p:spPr>
          <a:xfrm flipH="false" flipV="false" rot="0">
            <a:off x="4475145" y="2659953"/>
            <a:ext cx="7443532" cy="7107504"/>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79637" y="1611876"/>
            <a:ext cx="17047548" cy="5492115"/>
          </a:xfrm>
          <a:prstGeom prst="rect">
            <a:avLst/>
          </a:prstGeom>
        </p:spPr>
        <p:txBody>
          <a:bodyPr anchor="t" rtlCol="false" tIns="0" lIns="0" bIns="0" rIns="0">
            <a:spAutoFit/>
          </a:bodyPr>
          <a:lstStyle/>
          <a:p>
            <a:pPr algn="ctr">
              <a:lnSpc>
                <a:spcPts val="4409"/>
              </a:lnSpc>
            </a:pPr>
          </a:p>
          <a:p>
            <a:pPr marL="680085" indent="-340042" lvl="1">
              <a:lnSpc>
                <a:spcPts val="4409"/>
              </a:lnSpc>
              <a:buFont typeface="Arial"/>
              <a:buChar char="•"/>
            </a:pPr>
            <a:r>
              <a:rPr lang="en-US" sz="3150">
                <a:solidFill>
                  <a:srgbClr val="000000"/>
                </a:solidFill>
                <a:latin typeface="Telegraf"/>
              </a:rPr>
              <a:t>Quantity Demanded &gt; Quantity Supply</a:t>
            </a:r>
          </a:p>
          <a:p>
            <a:pPr>
              <a:lnSpc>
                <a:spcPts val="4409"/>
              </a:lnSpc>
            </a:pPr>
          </a:p>
          <a:p>
            <a:pPr algn="ctr">
              <a:lnSpc>
                <a:spcPts val="4409"/>
              </a:lnSpc>
            </a:pPr>
            <a:r>
              <a:rPr lang="en-US" sz="3150">
                <a:solidFill>
                  <a:srgbClr val="2C933D"/>
                </a:solidFill>
                <a:latin typeface="Telegraf Bold"/>
              </a:rPr>
              <a:t>What will happen if the price of golfing lessons drops to BRL 300? Use specific numbers</a:t>
            </a:r>
          </a:p>
          <a:p>
            <a:pPr>
              <a:lnSpc>
                <a:spcPts val="4409"/>
              </a:lnSpc>
            </a:pPr>
          </a:p>
          <a:p>
            <a:pPr>
              <a:lnSpc>
                <a:spcPts val="4409"/>
              </a:lnSpc>
            </a:pPr>
          </a:p>
          <a:p>
            <a:pPr>
              <a:lnSpc>
                <a:spcPts val="3919"/>
              </a:lnSpc>
            </a:pPr>
          </a:p>
          <a:p>
            <a:pPr algn="ctr">
              <a:lnSpc>
                <a:spcPts val="4409"/>
              </a:lnSpc>
            </a:pPr>
            <a:r>
              <a:rPr lang="en-US" sz="3150">
                <a:solidFill>
                  <a:srgbClr val="FF5757"/>
                </a:solidFill>
                <a:latin typeface="Telegraf Bold"/>
              </a:rPr>
              <a:t>  </a:t>
            </a:r>
          </a:p>
          <a:p>
            <a:pPr algn="ctr">
              <a:lnSpc>
                <a:spcPts val="4409"/>
              </a:lnSpc>
            </a:pPr>
          </a:p>
        </p:txBody>
      </p:sp>
      <p:grpSp>
        <p:nvGrpSpPr>
          <p:cNvPr name="Group 3" id="3"/>
          <p:cNvGrpSpPr/>
          <p:nvPr/>
        </p:nvGrpSpPr>
        <p:grpSpPr>
          <a:xfrm rot="0">
            <a:off x="1028700" y="218113"/>
            <a:ext cx="16349422" cy="2018250"/>
            <a:chOff x="0" y="0"/>
            <a:chExt cx="21799229" cy="2691000"/>
          </a:xfrm>
        </p:grpSpPr>
        <p:sp>
          <p:nvSpPr>
            <p:cNvPr name="TextBox 4" id="4"/>
            <p:cNvSpPr txBox="true"/>
            <p:nvPr/>
          </p:nvSpPr>
          <p:spPr>
            <a:xfrm rot="0">
              <a:off x="0" y="238125"/>
              <a:ext cx="21799229" cy="1768476"/>
            </a:xfrm>
            <a:prstGeom prst="rect">
              <a:avLst/>
            </a:prstGeom>
          </p:spPr>
          <p:txBody>
            <a:bodyPr anchor="t" rtlCol="false" tIns="0" lIns="0" bIns="0" rIns="0">
              <a:spAutoFit/>
            </a:bodyPr>
            <a:lstStyle/>
            <a:p>
              <a:pPr algn="ctr">
                <a:lnSpc>
                  <a:spcPts val="9405"/>
                </a:lnSpc>
              </a:pPr>
              <a:r>
                <a:rPr lang="en-US" sz="9900" spc="-495">
                  <a:solidFill>
                    <a:srgbClr val="000000"/>
                  </a:solidFill>
                  <a:latin typeface="League Spartan"/>
                </a:rPr>
                <a:t>Excess Demand (Shortage)</a:t>
              </a:r>
            </a:p>
          </p:txBody>
        </p:sp>
        <p:sp>
          <p:nvSpPr>
            <p:cNvPr name="TextBox 5" id="5"/>
            <p:cNvSpPr txBox="true"/>
            <p:nvPr/>
          </p:nvSpPr>
          <p:spPr>
            <a:xfrm rot="0">
              <a:off x="0" y="2203320"/>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Chandler Bell</a:t>
            </a:r>
          </a:p>
        </p:txBody>
      </p:sp>
      <p:pic>
        <p:nvPicPr>
          <p:cNvPr name="Picture 7" id="7"/>
          <p:cNvPicPr>
            <a:picLocks noChangeAspect="true"/>
          </p:cNvPicPr>
          <p:nvPr/>
        </p:nvPicPr>
        <p:blipFill>
          <a:blip r:embed="rId2"/>
          <a:srcRect l="0" t="0" r="0" b="0"/>
          <a:stretch>
            <a:fillRect/>
          </a:stretch>
        </p:blipFill>
        <p:spPr>
          <a:xfrm flipH="false" flipV="false" rot="0">
            <a:off x="5356428" y="4494644"/>
            <a:ext cx="6169228" cy="5792356"/>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4320153" y="2988876"/>
            <a:ext cx="8450746" cy="7208589"/>
          </a:xfrm>
          <a:prstGeom prst="rect">
            <a:avLst/>
          </a:prstGeom>
        </p:spPr>
      </p:pic>
      <p:grpSp>
        <p:nvGrpSpPr>
          <p:cNvPr name="Group 3" id="3"/>
          <p:cNvGrpSpPr/>
          <p:nvPr/>
        </p:nvGrpSpPr>
        <p:grpSpPr>
          <a:xfrm rot="0">
            <a:off x="1028700" y="241926"/>
            <a:ext cx="16349422" cy="1970625"/>
            <a:chOff x="0" y="0"/>
            <a:chExt cx="21799229" cy="2627500"/>
          </a:xfrm>
        </p:grpSpPr>
        <p:sp>
          <p:nvSpPr>
            <p:cNvPr name="TextBox 4" id="4"/>
            <p:cNvSpPr txBox="true"/>
            <p:nvPr/>
          </p:nvSpPr>
          <p:spPr>
            <a:xfrm rot="0">
              <a:off x="0" y="228600"/>
              <a:ext cx="21799229" cy="1714501"/>
            </a:xfrm>
            <a:prstGeom prst="rect">
              <a:avLst/>
            </a:prstGeom>
          </p:spPr>
          <p:txBody>
            <a:bodyPr anchor="t" rtlCol="false" tIns="0" lIns="0" bIns="0" rIns="0">
              <a:spAutoFit/>
            </a:bodyPr>
            <a:lstStyle/>
            <a:p>
              <a:pPr algn="ctr">
                <a:lnSpc>
                  <a:spcPts val="9120"/>
                </a:lnSpc>
              </a:pPr>
              <a:r>
                <a:rPr lang="en-US" sz="9600" spc="-480">
                  <a:solidFill>
                    <a:srgbClr val="000000"/>
                  </a:solidFill>
                  <a:latin typeface="League Spartan"/>
                </a:rPr>
                <a:t>Excess Demand (Shortage)</a:t>
              </a:r>
            </a:p>
          </p:txBody>
        </p:sp>
        <p:sp>
          <p:nvSpPr>
            <p:cNvPr name="TextBox 5" id="5"/>
            <p:cNvSpPr txBox="true"/>
            <p:nvPr/>
          </p:nvSpPr>
          <p:spPr>
            <a:xfrm rot="0">
              <a:off x="0" y="2139820"/>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Chandler Bell</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79637" y="1611876"/>
            <a:ext cx="17047548" cy="5492115"/>
          </a:xfrm>
          <a:prstGeom prst="rect">
            <a:avLst/>
          </a:prstGeom>
        </p:spPr>
        <p:txBody>
          <a:bodyPr anchor="t" rtlCol="false" tIns="0" lIns="0" bIns="0" rIns="0">
            <a:spAutoFit/>
          </a:bodyPr>
          <a:lstStyle/>
          <a:p>
            <a:pPr algn="ctr">
              <a:lnSpc>
                <a:spcPts val="4409"/>
              </a:lnSpc>
            </a:pPr>
          </a:p>
          <a:p>
            <a:pPr marL="680085" indent="-340042" lvl="1">
              <a:lnSpc>
                <a:spcPts val="4409"/>
              </a:lnSpc>
              <a:buFont typeface="Arial"/>
              <a:buChar char="•"/>
            </a:pPr>
            <a:r>
              <a:rPr lang="en-US" sz="3150">
                <a:solidFill>
                  <a:srgbClr val="000000"/>
                </a:solidFill>
                <a:latin typeface="Telegraf"/>
              </a:rPr>
              <a:t>Quantity Demanded &gt; Quantity Supply</a:t>
            </a:r>
          </a:p>
          <a:p>
            <a:pPr>
              <a:lnSpc>
                <a:spcPts val="4409"/>
              </a:lnSpc>
            </a:pPr>
          </a:p>
          <a:p>
            <a:pPr algn="ctr">
              <a:lnSpc>
                <a:spcPts val="4409"/>
              </a:lnSpc>
            </a:pPr>
            <a:r>
              <a:rPr lang="en-US" sz="3150">
                <a:solidFill>
                  <a:srgbClr val="2C933D"/>
                </a:solidFill>
                <a:latin typeface="Telegraf Bold"/>
              </a:rPr>
              <a:t>What will happen if the price of golfing lessons drops further to BRL 200? Use specific numbers</a:t>
            </a:r>
          </a:p>
          <a:p>
            <a:pPr>
              <a:lnSpc>
                <a:spcPts val="4409"/>
              </a:lnSpc>
            </a:pPr>
          </a:p>
          <a:p>
            <a:pPr>
              <a:lnSpc>
                <a:spcPts val="4409"/>
              </a:lnSpc>
            </a:pPr>
          </a:p>
          <a:p>
            <a:pPr>
              <a:lnSpc>
                <a:spcPts val="3919"/>
              </a:lnSpc>
            </a:pPr>
          </a:p>
          <a:p>
            <a:pPr algn="ctr">
              <a:lnSpc>
                <a:spcPts val="4409"/>
              </a:lnSpc>
            </a:pPr>
            <a:r>
              <a:rPr lang="en-US" sz="3150">
                <a:solidFill>
                  <a:srgbClr val="FF5757"/>
                </a:solidFill>
                <a:latin typeface="Telegraf Bold"/>
              </a:rPr>
              <a:t>  </a:t>
            </a:r>
          </a:p>
          <a:p>
            <a:pPr algn="ctr">
              <a:lnSpc>
                <a:spcPts val="4409"/>
              </a:lnSpc>
            </a:pPr>
          </a:p>
        </p:txBody>
      </p:sp>
      <p:grpSp>
        <p:nvGrpSpPr>
          <p:cNvPr name="Group 3" id="3"/>
          <p:cNvGrpSpPr/>
          <p:nvPr/>
        </p:nvGrpSpPr>
        <p:grpSpPr>
          <a:xfrm rot="0">
            <a:off x="1028700" y="218113"/>
            <a:ext cx="16349422" cy="2018250"/>
            <a:chOff x="0" y="0"/>
            <a:chExt cx="21799229" cy="2691000"/>
          </a:xfrm>
        </p:grpSpPr>
        <p:sp>
          <p:nvSpPr>
            <p:cNvPr name="TextBox 4" id="4"/>
            <p:cNvSpPr txBox="true"/>
            <p:nvPr/>
          </p:nvSpPr>
          <p:spPr>
            <a:xfrm rot="0">
              <a:off x="0" y="238125"/>
              <a:ext cx="21799229" cy="1768476"/>
            </a:xfrm>
            <a:prstGeom prst="rect">
              <a:avLst/>
            </a:prstGeom>
          </p:spPr>
          <p:txBody>
            <a:bodyPr anchor="t" rtlCol="false" tIns="0" lIns="0" bIns="0" rIns="0">
              <a:spAutoFit/>
            </a:bodyPr>
            <a:lstStyle/>
            <a:p>
              <a:pPr algn="ctr">
                <a:lnSpc>
                  <a:spcPts val="9405"/>
                </a:lnSpc>
              </a:pPr>
              <a:r>
                <a:rPr lang="en-US" sz="9900" spc="-495">
                  <a:solidFill>
                    <a:srgbClr val="000000"/>
                  </a:solidFill>
                  <a:latin typeface="League Spartan"/>
                </a:rPr>
                <a:t>Excess Demand (Shortage)</a:t>
              </a:r>
            </a:p>
          </p:txBody>
        </p:sp>
        <p:sp>
          <p:nvSpPr>
            <p:cNvPr name="TextBox 5" id="5"/>
            <p:cNvSpPr txBox="true"/>
            <p:nvPr/>
          </p:nvSpPr>
          <p:spPr>
            <a:xfrm rot="0">
              <a:off x="0" y="2203320"/>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Chandler Bell</a:t>
            </a:r>
          </a:p>
        </p:txBody>
      </p:sp>
      <p:pic>
        <p:nvPicPr>
          <p:cNvPr name="Picture 7" id="7"/>
          <p:cNvPicPr>
            <a:picLocks noChangeAspect="true"/>
          </p:cNvPicPr>
          <p:nvPr/>
        </p:nvPicPr>
        <p:blipFill>
          <a:blip r:embed="rId2"/>
          <a:srcRect l="0" t="0" r="0" b="0"/>
          <a:stretch>
            <a:fillRect/>
          </a:stretch>
        </p:blipFill>
        <p:spPr>
          <a:xfrm flipH="false" flipV="false" rot="0">
            <a:off x="5535702" y="4696617"/>
            <a:ext cx="5954114" cy="5590383"/>
          </a:xfrm>
          <a:prstGeom prst="rect">
            <a:avLst/>
          </a:prstGeom>
        </p:spPr>
      </p:pic>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3920914" y="2272419"/>
            <a:ext cx="9637662" cy="7925046"/>
          </a:xfrm>
          <a:prstGeom prst="rect">
            <a:avLst/>
          </a:prstGeom>
        </p:spPr>
      </p:pic>
      <p:grpSp>
        <p:nvGrpSpPr>
          <p:cNvPr name="Group 3" id="3"/>
          <p:cNvGrpSpPr/>
          <p:nvPr/>
        </p:nvGrpSpPr>
        <p:grpSpPr>
          <a:xfrm rot="0">
            <a:off x="1028700" y="241926"/>
            <a:ext cx="16349422" cy="1970625"/>
            <a:chOff x="0" y="0"/>
            <a:chExt cx="21799229" cy="2627500"/>
          </a:xfrm>
        </p:grpSpPr>
        <p:sp>
          <p:nvSpPr>
            <p:cNvPr name="TextBox 4" id="4"/>
            <p:cNvSpPr txBox="true"/>
            <p:nvPr/>
          </p:nvSpPr>
          <p:spPr>
            <a:xfrm rot="0">
              <a:off x="0" y="228600"/>
              <a:ext cx="21799229" cy="1714501"/>
            </a:xfrm>
            <a:prstGeom prst="rect">
              <a:avLst/>
            </a:prstGeom>
          </p:spPr>
          <p:txBody>
            <a:bodyPr anchor="t" rtlCol="false" tIns="0" lIns="0" bIns="0" rIns="0">
              <a:spAutoFit/>
            </a:bodyPr>
            <a:lstStyle/>
            <a:p>
              <a:pPr algn="ctr">
                <a:lnSpc>
                  <a:spcPts val="9120"/>
                </a:lnSpc>
              </a:pPr>
              <a:r>
                <a:rPr lang="en-US" sz="9600" spc="-480">
                  <a:solidFill>
                    <a:srgbClr val="000000"/>
                  </a:solidFill>
                  <a:latin typeface="League Spartan"/>
                </a:rPr>
                <a:t>Excess Demand (Shortage)</a:t>
              </a:r>
            </a:p>
          </p:txBody>
        </p:sp>
        <p:sp>
          <p:nvSpPr>
            <p:cNvPr name="TextBox 5" id="5"/>
            <p:cNvSpPr txBox="true"/>
            <p:nvPr/>
          </p:nvSpPr>
          <p:spPr>
            <a:xfrm rot="0">
              <a:off x="0" y="2139820"/>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Chandler Bell</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a:hlinkClick r:id="rId4" tooltip="https://www.youtube.com/watch?v=V0tIOqU7m-c&amp;ab_channel=JacobClifford"/>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20519" y="3086100"/>
            <a:ext cx="5846963" cy="4114800"/>
          </a:xfrm>
          <a:prstGeom prst="rect">
            <a:avLst/>
          </a:prstGeom>
        </p:spPr>
      </p:pic>
      <p:grpSp>
        <p:nvGrpSpPr>
          <p:cNvPr name="Group 3" id="3"/>
          <p:cNvGrpSpPr/>
          <p:nvPr/>
        </p:nvGrpSpPr>
        <p:grpSpPr>
          <a:xfrm rot="0">
            <a:off x="1028700" y="435901"/>
            <a:ext cx="16349422" cy="2186524"/>
            <a:chOff x="0" y="0"/>
            <a:chExt cx="21799229" cy="2915365"/>
          </a:xfrm>
        </p:grpSpPr>
        <p:sp>
          <p:nvSpPr>
            <p:cNvPr name="TextBox 4" id="4"/>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Video</a:t>
              </a:r>
            </a:p>
          </p:txBody>
        </p:sp>
        <p:sp>
          <p:nvSpPr>
            <p:cNvPr name="TextBox 5" id="5"/>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Chandler Bell</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951810" y="4358496"/>
            <a:ext cx="4503201" cy="4114800"/>
          </a:xfrm>
          <a:prstGeom prst="rect">
            <a:avLst/>
          </a:prstGeom>
        </p:spPr>
      </p:pic>
      <p:grpSp>
        <p:nvGrpSpPr>
          <p:cNvPr name="Group 3" id="3"/>
          <p:cNvGrpSpPr/>
          <p:nvPr/>
        </p:nvGrpSpPr>
        <p:grpSpPr>
          <a:xfrm rot="0">
            <a:off x="1028700" y="241926"/>
            <a:ext cx="16349422" cy="1970625"/>
            <a:chOff x="0" y="0"/>
            <a:chExt cx="21799229" cy="2627500"/>
          </a:xfrm>
        </p:grpSpPr>
        <p:sp>
          <p:nvSpPr>
            <p:cNvPr name="TextBox 4" id="4"/>
            <p:cNvSpPr txBox="true"/>
            <p:nvPr/>
          </p:nvSpPr>
          <p:spPr>
            <a:xfrm rot="0">
              <a:off x="0" y="228600"/>
              <a:ext cx="21799229" cy="1714501"/>
            </a:xfrm>
            <a:prstGeom prst="rect">
              <a:avLst/>
            </a:prstGeom>
          </p:spPr>
          <p:txBody>
            <a:bodyPr anchor="t" rtlCol="false" tIns="0" lIns="0" bIns="0" rIns="0">
              <a:spAutoFit/>
            </a:bodyPr>
            <a:lstStyle/>
            <a:p>
              <a:pPr algn="ctr">
                <a:lnSpc>
                  <a:spcPts val="9120"/>
                </a:lnSpc>
              </a:pPr>
              <a:r>
                <a:rPr lang="en-US" sz="9600" spc="-480">
                  <a:solidFill>
                    <a:srgbClr val="000000"/>
                  </a:solidFill>
                  <a:latin typeface="League Spartan"/>
                </a:rPr>
                <a:t>Practice</a:t>
              </a:r>
            </a:p>
          </p:txBody>
        </p:sp>
        <p:sp>
          <p:nvSpPr>
            <p:cNvPr name="TextBox 5" id="5"/>
            <p:cNvSpPr txBox="true"/>
            <p:nvPr/>
          </p:nvSpPr>
          <p:spPr>
            <a:xfrm rot="0">
              <a:off x="0" y="2139820"/>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Chandler Bell</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1028700" y="241926"/>
            <a:ext cx="16349422" cy="1970625"/>
            <a:chOff x="0" y="0"/>
            <a:chExt cx="21799229" cy="2627500"/>
          </a:xfrm>
        </p:grpSpPr>
        <p:sp>
          <p:nvSpPr>
            <p:cNvPr name="TextBox 3" id="3"/>
            <p:cNvSpPr txBox="true"/>
            <p:nvPr/>
          </p:nvSpPr>
          <p:spPr>
            <a:xfrm rot="0">
              <a:off x="0" y="228600"/>
              <a:ext cx="21799229" cy="1714501"/>
            </a:xfrm>
            <a:prstGeom prst="rect">
              <a:avLst/>
            </a:prstGeom>
          </p:spPr>
          <p:txBody>
            <a:bodyPr anchor="t" rtlCol="false" tIns="0" lIns="0" bIns="0" rIns="0">
              <a:spAutoFit/>
            </a:bodyPr>
            <a:lstStyle/>
            <a:p>
              <a:pPr algn="ctr">
                <a:lnSpc>
                  <a:spcPts val="9120"/>
                </a:lnSpc>
              </a:pPr>
              <a:r>
                <a:rPr lang="en-US" sz="9600" spc="-480">
                  <a:solidFill>
                    <a:srgbClr val="000000"/>
                  </a:solidFill>
                  <a:latin typeface="League Spartan"/>
                </a:rPr>
                <a:t>Supply &amp; Demand Analysis</a:t>
              </a:r>
            </a:p>
          </p:txBody>
        </p:sp>
        <p:sp>
          <p:nvSpPr>
            <p:cNvPr name="TextBox 4" id="4"/>
            <p:cNvSpPr txBox="true"/>
            <p:nvPr/>
          </p:nvSpPr>
          <p:spPr>
            <a:xfrm rot="0">
              <a:off x="0" y="2139820"/>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Chandler Bell</a:t>
            </a:r>
          </a:p>
        </p:txBody>
      </p:sp>
      <p:sp>
        <p:nvSpPr>
          <p:cNvPr name="TextBox 6" id="6"/>
          <p:cNvSpPr txBox="true"/>
          <p:nvPr/>
        </p:nvSpPr>
        <p:spPr>
          <a:xfrm rot="0">
            <a:off x="1028700" y="1532502"/>
            <a:ext cx="16513651" cy="8169275"/>
          </a:xfrm>
          <a:prstGeom prst="rect">
            <a:avLst/>
          </a:prstGeom>
        </p:spPr>
        <p:txBody>
          <a:bodyPr anchor="t" rtlCol="false" tIns="0" lIns="0" bIns="0" rIns="0">
            <a:spAutoFit/>
          </a:bodyPr>
          <a:lstStyle/>
          <a:p>
            <a:pPr algn="ctr">
              <a:lnSpc>
                <a:spcPts val="3359"/>
              </a:lnSpc>
            </a:pPr>
            <a:r>
              <a:rPr lang="en-US" sz="2400">
                <a:solidFill>
                  <a:srgbClr val="000000"/>
                </a:solidFill>
                <a:latin typeface="Telegraf"/>
              </a:rPr>
              <a:t>Follow Step 1,2, and 3.</a:t>
            </a:r>
          </a:p>
          <a:p>
            <a:pPr algn="ctr">
              <a:lnSpc>
                <a:spcPts val="3359"/>
              </a:lnSpc>
            </a:pPr>
          </a:p>
          <a:p>
            <a:pPr marL="604519" indent="-302260" lvl="1">
              <a:lnSpc>
                <a:spcPts val="3919"/>
              </a:lnSpc>
              <a:buFont typeface="Arial"/>
              <a:buChar char="•"/>
            </a:pPr>
            <a:r>
              <a:rPr lang="en-US" sz="2799">
                <a:solidFill>
                  <a:srgbClr val="000000"/>
                </a:solidFill>
                <a:latin typeface="Telegraf"/>
              </a:rPr>
              <a:t> Draw supply and demand. Label Equilibrium Price and Quantity</a:t>
            </a:r>
          </a:p>
          <a:p>
            <a:pPr marL="604519" indent="-302260" lvl="1">
              <a:lnSpc>
                <a:spcPts val="3919"/>
              </a:lnSpc>
              <a:buFont typeface="Arial"/>
              <a:buChar char="•"/>
            </a:pPr>
            <a:r>
              <a:rPr lang="en-US" sz="2799">
                <a:solidFill>
                  <a:srgbClr val="000000"/>
                </a:solidFill>
                <a:latin typeface="Telegraf"/>
              </a:rPr>
              <a:t> Draw the change</a:t>
            </a:r>
          </a:p>
          <a:p>
            <a:pPr marL="1209039" indent="-403013" lvl="2">
              <a:lnSpc>
                <a:spcPts val="3919"/>
              </a:lnSpc>
              <a:buFont typeface="Arial"/>
              <a:buChar char="•"/>
            </a:pPr>
            <a:r>
              <a:rPr lang="en-US" sz="2799">
                <a:solidFill>
                  <a:srgbClr val="000000"/>
                </a:solidFill>
                <a:latin typeface="Telegraf"/>
              </a:rPr>
              <a:t> Does it affect Supply or Demand FIRST?  </a:t>
            </a:r>
          </a:p>
          <a:p>
            <a:pPr marL="1209039" indent="-403013" lvl="2">
              <a:lnSpc>
                <a:spcPts val="3919"/>
              </a:lnSpc>
              <a:buFont typeface="Arial"/>
              <a:buChar char="•"/>
            </a:pPr>
            <a:r>
              <a:rPr lang="en-US" sz="2799">
                <a:solidFill>
                  <a:srgbClr val="000000"/>
                </a:solidFill>
                <a:latin typeface="Telegraf"/>
              </a:rPr>
              <a:t>What is the shifter? Increase or Decrease</a:t>
            </a:r>
          </a:p>
          <a:p>
            <a:pPr marL="604519" indent="-302260" lvl="1">
              <a:lnSpc>
                <a:spcPts val="3919"/>
              </a:lnSpc>
              <a:buFont typeface="Arial"/>
              <a:buChar char="•"/>
            </a:pPr>
            <a:r>
              <a:rPr lang="en-US" sz="2799">
                <a:solidFill>
                  <a:srgbClr val="000000"/>
                </a:solidFill>
                <a:latin typeface="Telegraf"/>
              </a:rPr>
              <a:t> After change</a:t>
            </a:r>
          </a:p>
          <a:p>
            <a:pPr marL="1209039" indent="-403013" lvl="2">
              <a:lnSpc>
                <a:spcPts val="3919"/>
              </a:lnSpc>
              <a:buFont typeface="Arial"/>
              <a:buChar char="•"/>
            </a:pPr>
            <a:r>
              <a:rPr lang="en-US" sz="2799">
                <a:solidFill>
                  <a:srgbClr val="000000"/>
                </a:solidFill>
                <a:latin typeface="Telegraf"/>
              </a:rPr>
              <a:t>Label new Equilibrium. What happened to P? What happened to Q?</a:t>
            </a:r>
          </a:p>
          <a:p>
            <a:pPr>
              <a:lnSpc>
                <a:spcPts val="3919"/>
              </a:lnSpc>
            </a:pPr>
          </a:p>
          <a:p>
            <a:pPr algn="ctr">
              <a:lnSpc>
                <a:spcPts val="4759"/>
              </a:lnSpc>
            </a:pPr>
            <a:r>
              <a:rPr lang="en-US" sz="3399">
                <a:solidFill>
                  <a:srgbClr val="FF0000"/>
                </a:solidFill>
                <a:latin typeface="Telegraf Bold"/>
              </a:rPr>
              <a:t>Analyze Pizza</a:t>
            </a:r>
          </a:p>
          <a:p>
            <a:pPr marL="669288" indent="-334644" lvl="1">
              <a:lnSpc>
                <a:spcPts val="4339"/>
              </a:lnSpc>
              <a:buFont typeface="Arial"/>
              <a:buChar char="•"/>
            </a:pPr>
            <a:r>
              <a:rPr lang="en-US" sz="3099">
                <a:solidFill>
                  <a:srgbClr val="FF0000"/>
                </a:solidFill>
                <a:latin typeface="Telegraf Bold"/>
              </a:rPr>
              <a:t>New Pizza oven technology makes production more efficient.</a:t>
            </a:r>
          </a:p>
          <a:p>
            <a:pPr marL="669288" indent="-334644" lvl="1">
              <a:lnSpc>
                <a:spcPts val="4339"/>
              </a:lnSpc>
              <a:buFont typeface="Arial"/>
              <a:buChar char="•"/>
            </a:pPr>
            <a:r>
              <a:rPr lang="en-US" sz="3099">
                <a:solidFill>
                  <a:srgbClr val="FF0000"/>
                </a:solidFill>
                <a:latin typeface="Telegraf Bold"/>
              </a:rPr>
              <a:t>Price of calzones decrease</a:t>
            </a:r>
          </a:p>
          <a:p>
            <a:pPr marL="669288" indent="-334644" lvl="1">
              <a:lnSpc>
                <a:spcPts val="4339"/>
              </a:lnSpc>
              <a:buFont typeface="Arial"/>
              <a:buChar char="•"/>
            </a:pPr>
            <a:r>
              <a:rPr lang="en-US" sz="3099">
                <a:solidFill>
                  <a:srgbClr val="FF0000"/>
                </a:solidFill>
                <a:latin typeface="Telegraf Bold"/>
              </a:rPr>
              <a:t>Price of Pizza rises from $2 to $4</a:t>
            </a:r>
          </a:p>
          <a:p>
            <a:pPr marL="669288" indent="-334644" lvl="1">
              <a:lnSpc>
                <a:spcPts val="4339"/>
              </a:lnSpc>
              <a:buFont typeface="Arial"/>
              <a:buChar char="•"/>
            </a:pPr>
            <a:r>
              <a:rPr lang="en-US" sz="3099">
                <a:solidFill>
                  <a:srgbClr val="FF0000"/>
                </a:solidFill>
                <a:latin typeface="Telegraf Bold"/>
              </a:rPr>
              <a:t>Price of wheat doubles</a:t>
            </a:r>
          </a:p>
          <a:p>
            <a:pPr marL="669288" indent="-334644" lvl="1">
              <a:lnSpc>
                <a:spcPts val="4339"/>
              </a:lnSpc>
              <a:buFont typeface="Arial"/>
              <a:buChar char="•"/>
            </a:pPr>
            <a:r>
              <a:rPr lang="en-US" sz="3099">
                <a:solidFill>
                  <a:srgbClr val="FF0000"/>
                </a:solidFill>
                <a:latin typeface="Telegraf Bold"/>
              </a:rPr>
              <a:t> Human Hair consistently found in pizza slices</a:t>
            </a:r>
          </a:p>
          <a:p>
            <a:pPr marL="669288" indent="-334644" lvl="1">
              <a:lnSpc>
                <a:spcPts val="4339"/>
              </a:lnSpc>
              <a:buFont typeface="Arial"/>
              <a:buChar char="•"/>
            </a:pPr>
            <a:r>
              <a:rPr lang="en-US" sz="3099">
                <a:solidFill>
                  <a:srgbClr val="FF0000"/>
                </a:solidFill>
                <a:latin typeface="Telegraf Bold"/>
              </a:rPr>
              <a:t> A large conference takes place near our pizza restaurant</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670153" y="5593432"/>
            <a:ext cx="2947693" cy="4114800"/>
          </a:xfrm>
          <a:prstGeom prst="rect">
            <a:avLst/>
          </a:prstGeom>
        </p:spPr>
      </p:pic>
      <p:grpSp>
        <p:nvGrpSpPr>
          <p:cNvPr name="Group 3" id="3"/>
          <p:cNvGrpSpPr/>
          <p:nvPr/>
        </p:nvGrpSpPr>
        <p:grpSpPr>
          <a:xfrm rot="0">
            <a:off x="1028700" y="241926"/>
            <a:ext cx="16349422" cy="1970625"/>
            <a:chOff x="0" y="0"/>
            <a:chExt cx="21799229" cy="2627500"/>
          </a:xfrm>
        </p:grpSpPr>
        <p:sp>
          <p:nvSpPr>
            <p:cNvPr name="TextBox 4" id="4"/>
            <p:cNvSpPr txBox="true"/>
            <p:nvPr/>
          </p:nvSpPr>
          <p:spPr>
            <a:xfrm rot="0">
              <a:off x="0" y="228600"/>
              <a:ext cx="21799229" cy="1714501"/>
            </a:xfrm>
            <a:prstGeom prst="rect">
              <a:avLst/>
            </a:prstGeom>
          </p:spPr>
          <p:txBody>
            <a:bodyPr anchor="t" rtlCol="false" tIns="0" lIns="0" bIns="0" rIns="0">
              <a:spAutoFit/>
            </a:bodyPr>
            <a:lstStyle/>
            <a:p>
              <a:pPr algn="ctr">
                <a:lnSpc>
                  <a:spcPts val="9120"/>
                </a:lnSpc>
              </a:pPr>
              <a:r>
                <a:rPr lang="en-US" sz="9600" spc="-480">
                  <a:solidFill>
                    <a:srgbClr val="000000"/>
                  </a:solidFill>
                  <a:latin typeface="League Spartan"/>
                </a:rPr>
                <a:t>Practice</a:t>
              </a:r>
            </a:p>
          </p:txBody>
        </p:sp>
        <p:sp>
          <p:nvSpPr>
            <p:cNvPr name="TextBox 5" id="5"/>
            <p:cNvSpPr txBox="true"/>
            <p:nvPr/>
          </p:nvSpPr>
          <p:spPr>
            <a:xfrm rot="0">
              <a:off x="0" y="2139820"/>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Chandler Bell</a:t>
            </a:r>
          </a:p>
        </p:txBody>
      </p:sp>
      <p:sp>
        <p:nvSpPr>
          <p:cNvPr name="TextBox 7" id="7"/>
          <p:cNvSpPr txBox="true"/>
          <p:nvPr/>
        </p:nvSpPr>
        <p:spPr>
          <a:xfrm rot="0">
            <a:off x="2728104" y="2864485"/>
            <a:ext cx="12831792" cy="2279015"/>
          </a:xfrm>
          <a:prstGeom prst="rect">
            <a:avLst/>
          </a:prstGeom>
        </p:spPr>
        <p:txBody>
          <a:bodyPr anchor="t" rtlCol="false" tIns="0" lIns="0" bIns="0" rIns="0">
            <a:spAutoFit/>
          </a:bodyPr>
          <a:lstStyle/>
          <a:p>
            <a:pPr algn="ctr">
              <a:lnSpc>
                <a:spcPts val="3639"/>
              </a:lnSpc>
              <a:spcBef>
                <a:spcPct val="0"/>
              </a:spcBef>
            </a:pPr>
            <a:r>
              <a:rPr lang="en-US" sz="2799" spc="139">
                <a:solidFill>
                  <a:srgbClr val="E60000"/>
                </a:solidFill>
                <a:latin typeface="League Spartan"/>
              </a:rPr>
              <a:t>IN 2018, THE KOREAN GOVERNMENT INCREASED SUBSIDIES FOR SOYBEANS AND REDUCED SUBSIDIES FOR WHEAT. USE APPROPRIATE DIAGRAMS TO EXPLAIN THE IMPACT ON THE SOYBEAN AND WHEAT MARKETS OF THESE CHANGES TO SUBSIDIES.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3317227" y="4480660"/>
            <a:ext cx="11365441" cy="5435646"/>
          </a:xfrm>
          <a:prstGeom prst="rect">
            <a:avLst/>
          </a:prstGeom>
        </p:spPr>
      </p:pic>
      <p:grpSp>
        <p:nvGrpSpPr>
          <p:cNvPr name="Group 3" id="3"/>
          <p:cNvGrpSpPr/>
          <p:nvPr/>
        </p:nvGrpSpPr>
        <p:grpSpPr>
          <a:xfrm rot="0">
            <a:off x="1028700" y="241926"/>
            <a:ext cx="16349422" cy="1970625"/>
            <a:chOff x="0" y="0"/>
            <a:chExt cx="21799229" cy="2627500"/>
          </a:xfrm>
        </p:grpSpPr>
        <p:sp>
          <p:nvSpPr>
            <p:cNvPr name="TextBox 4" id="4"/>
            <p:cNvSpPr txBox="true"/>
            <p:nvPr/>
          </p:nvSpPr>
          <p:spPr>
            <a:xfrm rot="0">
              <a:off x="0" y="228600"/>
              <a:ext cx="21799229" cy="1714501"/>
            </a:xfrm>
            <a:prstGeom prst="rect">
              <a:avLst/>
            </a:prstGeom>
          </p:spPr>
          <p:txBody>
            <a:bodyPr anchor="t" rtlCol="false" tIns="0" lIns="0" bIns="0" rIns="0">
              <a:spAutoFit/>
            </a:bodyPr>
            <a:lstStyle/>
            <a:p>
              <a:pPr algn="ctr">
                <a:lnSpc>
                  <a:spcPts val="9120"/>
                </a:lnSpc>
              </a:pPr>
              <a:r>
                <a:rPr lang="en-US" sz="9600" spc="-480">
                  <a:solidFill>
                    <a:srgbClr val="000000"/>
                  </a:solidFill>
                  <a:latin typeface="League Spartan"/>
                </a:rPr>
                <a:t>Answer</a:t>
              </a:r>
            </a:p>
          </p:txBody>
        </p:sp>
        <p:sp>
          <p:nvSpPr>
            <p:cNvPr name="TextBox 5" id="5"/>
            <p:cNvSpPr txBox="true"/>
            <p:nvPr/>
          </p:nvSpPr>
          <p:spPr>
            <a:xfrm rot="0">
              <a:off x="0" y="2139820"/>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Chandler Bell</a:t>
            </a:r>
          </a:p>
        </p:txBody>
      </p:sp>
      <p:sp>
        <p:nvSpPr>
          <p:cNvPr name="TextBox 7" id="7"/>
          <p:cNvSpPr txBox="true"/>
          <p:nvPr/>
        </p:nvSpPr>
        <p:spPr>
          <a:xfrm rot="0">
            <a:off x="679637" y="1640451"/>
            <a:ext cx="17047548" cy="3905250"/>
          </a:xfrm>
          <a:prstGeom prst="rect">
            <a:avLst/>
          </a:prstGeom>
        </p:spPr>
        <p:txBody>
          <a:bodyPr anchor="t" rtlCol="false" tIns="0" lIns="0" bIns="0" rIns="0">
            <a:spAutoFit/>
          </a:bodyPr>
          <a:lstStyle/>
          <a:p>
            <a:pPr>
              <a:lnSpc>
                <a:spcPts val="2940"/>
              </a:lnSpc>
            </a:pPr>
            <a:r>
              <a:rPr lang="en-US" sz="2100">
                <a:solidFill>
                  <a:srgbClr val="000000"/>
                </a:solidFill>
                <a:latin typeface="Telegraf"/>
              </a:rPr>
              <a:t>A subsidy is a government payment to a producer with the aim of increasing supply or lowering prices in the market. An increase in subsidies for Korean soybean farmers should increase the supply of soybeans. A decrease in subsidies for Korean wheat farmers should decrease the supply of wheat. The impact is shown in Figure 5 and Figure 6. The supply of soybeans increases from S1 to S2. The price of soybeans decreases from P1 to P2 and the quantity demanded and supplied of soybeans increases from Q1 to Q2, ceteris paribus. The supply of wheat decreases from S1 to S2. The price of wheat increases from P1 to P2 and the quantity demanded and supplied of wheat decreases from Q1 to Q2, ceteris paribus.</a:t>
            </a:r>
          </a:p>
          <a:p>
            <a:pPr>
              <a:lnSpc>
                <a:spcPts val="2940"/>
              </a:lnSpc>
            </a:pPr>
            <a:r>
              <a:rPr lang="en-US" sz="2100">
                <a:solidFill>
                  <a:srgbClr val="000000"/>
                </a:solidFill>
                <a:latin typeface="Telegraf"/>
              </a:rPr>
              <a:t>The change in subsidy policy by the Korean government should result in a greater supply of soybeans and a reduced supply of wheat.</a:t>
            </a:r>
          </a:p>
          <a:p>
            <a:pPr>
              <a:lnSpc>
                <a:spcPts val="2940"/>
              </a:lnSpc>
            </a:pPr>
          </a:p>
          <a:p>
            <a:pPr>
              <a:lnSpc>
                <a:spcPts val="2940"/>
              </a:lnSpc>
            </a:pPr>
          </a:p>
          <a:p>
            <a:pPr algn="ctr">
              <a:lnSpc>
                <a:spcPts val="440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679637" y="1611876"/>
            <a:ext cx="17047548" cy="6044565"/>
          </a:xfrm>
          <a:prstGeom prst="rect">
            <a:avLst/>
          </a:prstGeom>
        </p:spPr>
        <p:txBody>
          <a:bodyPr anchor="t" rtlCol="false" tIns="0" lIns="0" bIns="0" rIns="0">
            <a:spAutoFit/>
          </a:bodyPr>
          <a:lstStyle/>
          <a:p>
            <a:pPr algn="ctr">
              <a:lnSpc>
                <a:spcPts val="4409"/>
              </a:lnSpc>
            </a:pPr>
            <a:r>
              <a:rPr lang="en-US" sz="3150">
                <a:solidFill>
                  <a:srgbClr val="32A566"/>
                </a:solidFill>
                <a:latin typeface="Telegraf Bold"/>
              </a:rPr>
              <a:t>Equilibrium</a:t>
            </a:r>
          </a:p>
          <a:p>
            <a:pPr marL="680085" indent="-340042" lvl="1">
              <a:lnSpc>
                <a:spcPts val="4409"/>
              </a:lnSpc>
              <a:buFont typeface="Arial"/>
              <a:buChar char="•"/>
            </a:pPr>
            <a:r>
              <a:rPr lang="en-US" sz="3150">
                <a:solidFill>
                  <a:srgbClr val="000000"/>
                </a:solidFill>
                <a:latin typeface="Telegraf"/>
              </a:rPr>
              <a:t>Equilibrium is a state of balance, where two opposing forces are equally matched.</a:t>
            </a:r>
          </a:p>
          <a:p>
            <a:pPr marL="680085" indent="-340042" lvl="1">
              <a:lnSpc>
                <a:spcPts val="4409"/>
              </a:lnSpc>
              <a:buFont typeface="Arial"/>
              <a:buChar char="•"/>
            </a:pPr>
            <a:r>
              <a:rPr lang="en-US" sz="3150">
                <a:solidFill>
                  <a:srgbClr val="000000"/>
                </a:solidFill>
                <a:latin typeface="Telegraf"/>
              </a:rPr>
              <a:t>The market equilibrium occurs at the point where the supply curve of a good or service crosses the demand curve.</a:t>
            </a:r>
          </a:p>
          <a:p>
            <a:pPr marL="680085" indent="-340042" lvl="1">
              <a:lnSpc>
                <a:spcPts val="4409"/>
              </a:lnSpc>
              <a:buFont typeface="Arial"/>
              <a:buChar char="•"/>
            </a:pPr>
            <a:r>
              <a:rPr lang="en-US" sz="3150">
                <a:solidFill>
                  <a:srgbClr val="000000"/>
                </a:solidFill>
                <a:latin typeface="Telegraf"/>
              </a:rPr>
              <a:t>The equilibrium price, also called the market-clearing price, is the price at which the quantity demanded of a good is equal to the quantity supplied</a:t>
            </a:r>
          </a:p>
          <a:p>
            <a:pPr>
              <a:lnSpc>
                <a:spcPts val="4409"/>
              </a:lnSpc>
            </a:pPr>
          </a:p>
          <a:p>
            <a:pPr>
              <a:lnSpc>
                <a:spcPts val="4409"/>
              </a:lnSpc>
            </a:pPr>
          </a:p>
          <a:p>
            <a:pPr>
              <a:lnSpc>
                <a:spcPts val="3919"/>
              </a:lnSpc>
            </a:pPr>
          </a:p>
          <a:p>
            <a:pPr algn="ctr">
              <a:lnSpc>
                <a:spcPts val="4409"/>
              </a:lnSpc>
            </a:pPr>
            <a:r>
              <a:rPr lang="en-US" sz="3150">
                <a:solidFill>
                  <a:srgbClr val="FF5757"/>
                </a:solidFill>
                <a:latin typeface="Telegraf Bold"/>
              </a:rPr>
              <a:t>  </a:t>
            </a:r>
          </a:p>
          <a:p>
            <a:pPr algn="ctr">
              <a:lnSpc>
                <a:spcPts val="4409"/>
              </a:lnSpc>
            </a:pPr>
          </a:p>
        </p:txBody>
      </p:sp>
      <p:pic>
        <p:nvPicPr>
          <p:cNvPr name="Picture 3" id="3"/>
          <p:cNvPicPr>
            <a:picLocks noChangeAspect="true"/>
          </p:cNvPicPr>
          <p:nvPr/>
        </p:nvPicPr>
        <p:blipFill>
          <a:blip r:embed="rId2"/>
          <a:srcRect l="0" t="0" r="0" b="0"/>
          <a:stretch>
            <a:fillRect/>
          </a:stretch>
        </p:blipFill>
        <p:spPr>
          <a:xfrm flipH="false" flipV="false" rot="0">
            <a:off x="13029224" y="4686546"/>
            <a:ext cx="4847122" cy="5294549"/>
          </a:xfrm>
          <a:prstGeom prst="rect">
            <a:avLst/>
          </a:prstGeom>
        </p:spPr>
      </p:pic>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3727818" y="6625162"/>
            <a:ext cx="4377583" cy="3097140"/>
          </a:xfrm>
          <a:prstGeom prst="rect">
            <a:avLst/>
          </a:prstGeom>
        </p:spPr>
      </p:pic>
      <p:grpSp>
        <p:nvGrpSpPr>
          <p:cNvPr name="Group 5" id="5"/>
          <p:cNvGrpSpPr/>
          <p:nvPr/>
        </p:nvGrpSpPr>
        <p:grpSpPr>
          <a:xfrm rot="0">
            <a:off x="1028700" y="133976"/>
            <a:ext cx="16349422" cy="2186524"/>
            <a:chOff x="0" y="0"/>
            <a:chExt cx="21799229" cy="2915365"/>
          </a:xfrm>
        </p:grpSpPr>
        <p:sp>
          <p:nvSpPr>
            <p:cNvPr name="TextBox 6" id="6"/>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Definition</a:t>
              </a:r>
            </a:p>
          </p:txBody>
        </p:sp>
        <p:sp>
          <p:nvSpPr>
            <p:cNvPr name="TextBox 7" id="7"/>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Chandler Bell</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1028700" y="241926"/>
            <a:ext cx="16349422" cy="1970625"/>
            <a:chOff x="0" y="0"/>
            <a:chExt cx="21799229" cy="2627500"/>
          </a:xfrm>
        </p:grpSpPr>
        <p:sp>
          <p:nvSpPr>
            <p:cNvPr name="TextBox 3" id="3"/>
            <p:cNvSpPr txBox="true"/>
            <p:nvPr/>
          </p:nvSpPr>
          <p:spPr>
            <a:xfrm rot="0">
              <a:off x="0" y="228600"/>
              <a:ext cx="21799229" cy="1714501"/>
            </a:xfrm>
            <a:prstGeom prst="rect">
              <a:avLst/>
            </a:prstGeom>
          </p:spPr>
          <p:txBody>
            <a:bodyPr anchor="t" rtlCol="false" tIns="0" lIns="0" bIns="0" rIns="0">
              <a:spAutoFit/>
            </a:bodyPr>
            <a:lstStyle/>
            <a:p>
              <a:pPr algn="ctr">
                <a:lnSpc>
                  <a:spcPts val="9120"/>
                </a:lnSpc>
              </a:pPr>
              <a:r>
                <a:rPr lang="en-US" sz="9600" spc="-480">
                  <a:solidFill>
                    <a:srgbClr val="000000"/>
                  </a:solidFill>
                  <a:latin typeface="League Spartan"/>
                </a:rPr>
                <a:t>Price Mechanisms</a:t>
              </a:r>
            </a:p>
          </p:txBody>
        </p:sp>
        <p:sp>
          <p:nvSpPr>
            <p:cNvPr name="TextBox 4" id="4"/>
            <p:cNvSpPr txBox="true"/>
            <p:nvPr/>
          </p:nvSpPr>
          <p:spPr>
            <a:xfrm rot="0">
              <a:off x="0" y="2139820"/>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679637" y="1748281"/>
            <a:ext cx="17416062" cy="8397240"/>
          </a:xfrm>
          <a:prstGeom prst="rect">
            <a:avLst/>
          </a:prstGeom>
        </p:spPr>
        <p:txBody>
          <a:bodyPr anchor="t" rtlCol="false" tIns="0" lIns="0" bIns="0" rIns="0">
            <a:spAutoFit/>
          </a:bodyPr>
          <a:lstStyle/>
          <a:p>
            <a:pPr marL="518160" indent="-259080" lvl="1">
              <a:lnSpc>
                <a:spcPts val="3359"/>
              </a:lnSpc>
              <a:buFont typeface="Arial"/>
              <a:buChar char="•"/>
            </a:pPr>
            <a:r>
              <a:rPr lang="en-US" sz="2400">
                <a:solidFill>
                  <a:srgbClr val="000000"/>
                </a:solidFill>
                <a:latin typeface="Telegraf"/>
              </a:rPr>
              <a:t>Changes in price, or the price mechanism </a:t>
            </a:r>
            <a:r>
              <a:rPr lang="en-US" sz="2400">
                <a:solidFill>
                  <a:srgbClr val="000000"/>
                </a:solidFill>
                <a:latin typeface="Telegraf"/>
              </a:rPr>
              <a:t>determine how scarce resources are allocated in an economy.</a:t>
            </a:r>
          </a:p>
          <a:p>
            <a:pPr marL="518160" indent="-259080" lvl="1">
              <a:lnSpc>
                <a:spcPts val="3359"/>
              </a:lnSpc>
              <a:buFont typeface="Arial"/>
              <a:buChar char="•"/>
            </a:pPr>
            <a:r>
              <a:rPr lang="en-US" sz="2400">
                <a:solidFill>
                  <a:srgbClr val="000000"/>
                </a:solidFill>
                <a:latin typeface="Telegraf"/>
              </a:rPr>
              <a:t>As price changes, the free market corrects itself using a system of negative feedback consisting of </a:t>
            </a:r>
            <a:r>
              <a:rPr lang="en-US" sz="2400">
                <a:solidFill>
                  <a:srgbClr val="2C933D"/>
                </a:solidFill>
                <a:latin typeface="Telegraf"/>
              </a:rPr>
              <a:t>signals</a:t>
            </a:r>
            <a:r>
              <a:rPr lang="en-US" sz="2400">
                <a:solidFill>
                  <a:srgbClr val="000000"/>
                </a:solidFill>
                <a:latin typeface="Telegraf"/>
              </a:rPr>
              <a:t> and </a:t>
            </a:r>
            <a:r>
              <a:rPr lang="en-US" sz="2400">
                <a:solidFill>
                  <a:srgbClr val="2C933D"/>
                </a:solidFill>
                <a:latin typeface="Telegraf"/>
              </a:rPr>
              <a:t>incentives</a:t>
            </a:r>
            <a:r>
              <a:rPr lang="en-US" sz="2400">
                <a:solidFill>
                  <a:srgbClr val="000000"/>
                </a:solidFill>
                <a:latin typeface="Telegraf"/>
              </a:rPr>
              <a:t>. </a:t>
            </a:r>
          </a:p>
          <a:p>
            <a:pPr>
              <a:lnSpc>
                <a:spcPts val="3359"/>
              </a:lnSpc>
            </a:pPr>
          </a:p>
          <a:p>
            <a:pPr marL="518160" indent="-259080" lvl="1">
              <a:lnSpc>
                <a:spcPts val="3359"/>
              </a:lnSpc>
              <a:buFont typeface="Arial"/>
              <a:buChar char="•"/>
            </a:pPr>
            <a:r>
              <a:rPr lang="en-US" sz="2400">
                <a:solidFill>
                  <a:srgbClr val="000000"/>
                </a:solidFill>
                <a:latin typeface="Telegraf"/>
              </a:rPr>
              <a:t>Signalling function of prices</a:t>
            </a:r>
          </a:p>
          <a:p>
            <a:pPr marL="1036320" indent="-345440" lvl="2">
              <a:lnSpc>
                <a:spcPts val="3359"/>
              </a:lnSpc>
              <a:buFont typeface="Arial"/>
              <a:buChar char="⚬"/>
            </a:pPr>
            <a:r>
              <a:rPr lang="en-US" sz="2400">
                <a:solidFill>
                  <a:srgbClr val="000000"/>
                </a:solidFill>
                <a:latin typeface="Telegraf"/>
              </a:rPr>
              <a:t> Introduces negative feedback into the market system by communicating WHAT consumers and producers should do. The feedback causes stakeholders to respond in a way that brings the market back into equilibrium, stabilising the system.</a:t>
            </a:r>
          </a:p>
          <a:p>
            <a:pPr>
              <a:lnSpc>
                <a:spcPts val="3359"/>
              </a:lnSpc>
            </a:pPr>
          </a:p>
          <a:p>
            <a:pPr marL="518160" indent="-259080" lvl="1">
              <a:lnSpc>
                <a:spcPts val="3359"/>
              </a:lnSpc>
              <a:buFont typeface="Arial"/>
              <a:buChar char="•"/>
            </a:pPr>
            <a:r>
              <a:rPr lang="en-US" sz="2400">
                <a:solidFill>
                  <a:srgbClr val="000000"/>
                </a:solidFill>
                <a:latin typeface="Telegraf"/>
              </a:rPr>
              <a:t>The incentive function of prices</a:t>
            </a:r>
          </a:p>
          <a:p>
            <a:pPr marL="1036320" indent="-345440" lvl="2">
              <a:lnSpc>
                <a:spcPts val="3359"/>
              </a:lnSpc>
              <a:buFont typeface="Arial"/>
              <a:buChar char="⚬"/>
            </a:pPr>
            <a:r>
              <a:rPr lang="en-US" sz="2400">
                <a:solidFill>
                  <a:srgbClr val="000000"/>
                </a:solidFill>
                <a:latin typeface="Telegraf"/>
              </a:rPr>
              <a:t> introduces negative feedback into the market system by </a:t>
            </a:r>
          </a:p>
          <a:p>
            <a:pPr>
              <a:lnSpc>
                <a:spcPts val="3359"/>
              </a:lnSpc>
            </a:pPr>
            <a:r>
              <a:rPr lang="en-US" sz="2400">
                <a:solidFill>
                  <a:srgbClr val="000000"/>
                </a:solidFill>
                <a:latin typeface="Telegraf"/>
              </a:rPr>
              <a:t>                </a:t>
            </a:r>
            <a:r>
              <a:rPr lang="en-US" sz="2400">
                <a:solidFill>
                  <a:srgbClr val="000000"/>
                </a:solidFill>
                <a:latin typeface="Telegraf"/>
              </a:rPr>
              <a:t>providing financial MOTIVATION to consumers and producers </a:t>
            </a:r>
          </a:p>
          <a:p>
            <a:pPr>
              <a:lnSpc>
                <a:spcPts val="3359"/>
              </a:lnSpc>
            </a:pPr>
            <a:r>
              <a:rPr lang="en-US" sz="2400">
                <a:solidFill>
                  <a:srgbClr val="000000"/>
                </a:solidFill>
                <a:latin typeface="Telegraf"/>
              </a:rPr>
              <a:t>                </a:t>
            </a:r>
            <a:r>
              <a:rPr lang="en-US" sz="2400">
                <a:solidFill>
                  <a:srgbClr val="000000"/>
                </a:solidFill>
                <a:latin typeface="Telegraf"/>
              </a:rPr>
              <a:t>to</a:t>
            </a:r>
            <a:r>
              <a:rPr lang="en-US" sz="2400">
                <a:solidFill>
                  <a:srgbClr val="000000"/>
                </a:solidFill>
                <a:latin typeface="Telegraf"/>
              </a:rPr>
              <a:t> </a:t>
            </a:r>
            <a:r>
              <a:rPr lang="en-US" sz="2400">
                <a:solidFill>
                  <a:srgbClr val="000000"/>
                </a:solidFill>
                <a:latin typeface="Telegraf"/>
              </a:rPr>
              <a:t>react in a way that brings the market back into equilibrium, </a:t>
            </a:r>
          </a:p>
          <a:p>
            <a:pPr>
              <a:lnSpc>
                <a:spcPts val="3359"/>
              </a:lnSpc>
            </a:pPr>
            <a:r>
              <a:rPr lang="en-US" sz="2400">
                <a:solidFill>
                  <a:srgbClr val="000000"/>
                </a:solidFill>
                <a:latin typeface="Telegraf"/>
              </a:rPr>
              <a:t>                </a:t>
            </a:r>
            <a:r>
              <a:rPr lang="en-US" sz="2400">
                <a:solidFill>
                  <a:srgbClr val="000000"/>
                </a:solidFill>
                <a:latin typeface="Telegraf"/>
              </a:rPr>
              <a:t>stabilising the system.</a:t>
            </a:r>
          </a:p>
          <a:p>
            <a:pPr>
              <a:lnSpc>
                <a:spcPts val="3359"/>
              </a:lnSpc>
            </a:pPr>
          </a:p>
          <a:p>
            <a:pPr>
              <a:lnSpc>
                <a:spcPts val="3359"/>
              </a:lnSpc>
            </a:pPr>
          </a:p>
          <a:p>
            <a:pPr>
              <a:lnSpc>
                <a:spcPts val="3359"/>
              </a:lnSpc>
            </a:pPr>
          </a:p>
          <a:p>
            <a:pPr>
              <a:lnSpc>
                <a:spcPts val="3359"/>
              </a:lnSpc>
            </a:pPr>
          </a:p>
          <a:p>
            <a:pPr algn="ctr">
              <a:lnSpc>
                <a:spcPts val="3359"/>
              </a:lnSpc>
            </a:pPr>
            <a:r>
              <a:rPr lang="en-US" sz="2400">
                <a:solidFill>
                  <a:srgbClr val="FF5757"/>
                </a:solidFill>
                <a:latin typeface="Telegraf Bold"/>
              </a:rPr>
              <a:t>  </a:t>
            </a:r>
          </a:p>
          <a:p>
            <a:pPr algn="ctr">
              <a:lnSpc>
                <a:spcPts val="3359"/>
              </a:lnSpc>
            </a:pPr>
          </a:p>
        </p:txBody>
      </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510959" y="5639561"/>
            <a:ext cx="4420195" cy="4114800"/>
          </a:xfrm>
          <a:prstGeom prst="rect">
            <a:avLst/>
          </a:prstGeom>
        </p:spPr>
      </p:pic>
      <p:sp>
        <p:nvSpPr>
          <p:cNvPr name="TextBox 7" id="7"/>
          <p:cNvSpPr txBox="true"/>
          <p:nvPr/>
        </p:nvSpPr>
        <p:spPr>
          <a:xfrm rot="0">
            <a:off x="-1453760" y="9928351"/>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Chandler Bell</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1028700" y="241926"/>
            <a:ext cx="16349422" cy="1970625"/>
            <a:chOff x="0" y="0"/>
            <a:chExt cx="21799229" cy="2627500"/>
          </a:xfrm>
        </p:grpSpPr>
        <p:sp>
          <p:nvSpPr>
            <p:cNvPr name="TextBox 3" id="3"/>
            <p:cNvSpPr txBox="true"/>
            <p:nvPr/>
          </p:nvSpPr>
          <p:spPr>
            <a:xfrm rot="0">
              <a:off x="0" y="228600"/>
              <a:ext cx="21799229" cy="1714501"/>
            </a:xfrm>
            <a:prstGeom prst="rect">
              <a:avLst/>
            </a:prstGeom>
          </p:spPr>
          <p:txBody>
            <a:bodyPr anchor="t" rtlCol="false" tIns="0" lIns="0" bIns="0" rIns="0">
              <a:spAutoFit/>
            </a:bodyPr>
            <a:lstStyle/>
            <a:p>
              <a:pPr algn="ctr">
                <a:lnSpc>
                  <a:spcPts val="9120"/>
                </a:lnSpc>
              </a:pPr>
              <a:r>
                <a:rPr lang="en-US" sz="9600" spc="-480">
                  <a:solidFill>
                    <a:srgbClr val="000000"/>
                  </a:solidFill>
                  <a:latin typeface="League Spartan"/>
                </a:rPr>
                <a:t>Rationing</a:t>
              </a:r>
            </a:p>
          </p:txBody>
        </p:sp>
        <p:sp>
          <p:nvSpPr>
            <p:cNvPr name="TextBox 4" id="4"/>
            <p:cNvSpPr txBox="true"/>
            <p:nvPr/>
          </p:nvSpPr>
          <p:spPr>
            <a:xfrm rot="0">
              <a:off x="0" y="2139820"/>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679637" y="1748281"/>
            <a:ext cx="17416062" cy="5463540"/>
          </a:xfrm>
          <a:prstGeom prst="rect">
            <a:avLst/>
          </a:prstGeom>
        </p:spPr>
        <p:txBody>
          <a:bodyPr anchor="t" rtlCol="false" tIns="0" lIns="0" bIns="0" rIns="0">
            <a:spAutoFit/>
          </a:bodyPr>
          <a:lstStyle/>
          <a:p>
            <a:pPr marL="518160" indent="-259080" lvl="1">
              <a:lnSpc>
                <a:spcPts val="3359"/>
              </a:lnSpc>
              <a:buFont typeface="Arial"/>
              <a:buChar char="•"/>
            </a:pPr>
            <a:r>
              <a:rPr lang="en-US" sz="2400">
                <a:solidFill>
                  <a:srgbClr val="000000"/>
                </a:solidFill>
                <a:latin typeface="Telegraf"/>
              </a:rPr>
              <a:t>Rationing refers to the controlled distribution of resources. Rationing is n</a:t>
            </a:r>
            <a:r>
              <a:rPr lang="en-US" sz="2400">
                <a:solidFill>
                  <a:srgbClr val="000000"/>
                </a:solidFill>
                <a:latin typeface="Telegraf"/>
              </a:rPr>
              <a:t>ecessary at any time when goods and resources are scarce.</a:t>
            </a:r>
          </a:p>
          <a:p>
            <a:pPr>
              <a:lnSpc>
                <a:spcPts val="3359"/>
              </a:lnSpc>
            </a:pPr>
          </a:p>
          <a:p>
            <a:pPr marL="518160" indent="-259080" lvl="1">
              <a:lnSpc>
                <a:spcPts val="3359"/>
              </a:lnSpc>
              <a:buFont typeface="Arial"/>
              <a:buChar char="•"/>
            </a:pPr>
            <a:r>
              <a:rPr lang="en-US" sz="2400">
                <a:solidFill>
                  <a:srgbClr val="000000"/>
                </a:solidFill>
                <a:latin typeface="Telegraf"/>
              </a:rPr>
              <a:t>Price is typically the best rationing function</a:t>
            </a:r>
          </a:p>
          <a:p>
            <a:pPr>
              <a:lnSpc>
                <a:spcPts val="3359"/>
              </a:lnSpc>
            </a:pPr>
          </a:p>
          <a:p>
            <a:pPr marL="518160" indent="-259080" lvl="1">
              <a:lnSpc>
                <a:spcPts val="3359"/>
              </a:lnSpc>
              <a:buFont typeface="Arial"/>
              <a:buChar char="•"/>
            </a:pPr>
            <a:r>
              <a:rPr lang="en-US" sz="2400">
                <a:solidFill>
                  <a:srgbClr val="000000"/>
                </a:solidFill>
                <a:latin typeface="Telegraf"/>
              </a:rPr>
              <a:t>However, during times of severe scarcity where individuals are WILLING but NOT ABLE to purchase bar necessities due to dramatic shortages, the government may step in. In World War II for example, government rationing of many goods in the UK.</a:t>
            </a:r>
          </a:p>
          <a:p>
            <a:pPr>
              <a:lnSpc>
                <a:spcPts val="3359"/>
              </a:lnSpc>
            </a:pPr>
          </a:p>
          <a:p>
            <a:pPr>
              <a:lnSpc>
                <a:spcPts val="3359"/>
              </a:lnSpc>
            </a:pPr>
          </a:p>
          <a:p>
            <a:pPr>
              <a:lnSpc>
                <a:spcPts val="3359"/>
              </a:lnSpc>
            </a:pPr>
          </a:p>
          <a:p>
            <a:pPr algn="ctr">
              <a:lnSpc>
                <a:spcPts val="3359"/>
              </a:lnSpc>
            </a:pPr>
            <a:r>
              <a:rPr lang="en-US" sz="2400">
                <a:solidFill>
                  <a:srgbClr val="FF5757"/>
                </a:solidFill>
                <a:latin typeface="Telegraf Bold"/>
              </a:rPr>
              <a:t>  </a:t>
            </a:r>
          </a:p>
          <a:p>
            <a:pPr algn="ctr">
              <a:lnSpc>
                <a:spcPts val="3359"/>
              </a:lnSpc>
            </a:pPr>
          </a:p>
        </p:txBody>
      </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478224" y="5639561"/>
            <a:ext cx="5617474" cy="4114800"/>
          </a:xfrm>
          <a:prstGeom prst="rect">
            <a:avLst/>
          </a:prstGeom>
        </p:spPr>
      </p:pic>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438455" y="5639561"/>
            <a:ext cx="5250144" cy="4114800"/>
          </a:xfrm>
          <a:prstGeom prst="rect">
            <a:avLst/>
          </a:prstGeom>
        </p:spPr>
      </p:pic>
      <p:sp>
        <p:nvSpPr>
          <p:cNvPr name="TextBox 8" id="8"/>
          <p:cNvSpPr txBox="true"/>
          <p:nvPr/>
        </p:nvSpPr>
        <p:spPr>
          <a:xfrm rot="0">
            <a:off x="-1453760" y="9928351"/>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Chandler Bell</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48726" y="4811383"/>
            <a:ext cx="4590548" cy="4114800"/>
          </a:xfrm>
          <a:prstGeom prst="rect">
            <a:avLst/>
          </a:prstGeom>
        </p:spPr>
      </p:pic>
      <p:grpSp>
        <p:nvGrpSpPr>
          <p:cNvPr name="Group 3" id="3"/>
          <p:cNvGrpSpPr/>
          <p:nvPr/>
        </p:nvGrpSpPr>
        <p:grpSpPr>
          <a:xfrm rot="0">
            <a:off x="969289" y="1934474"/>
            <a:ext cx="16349422" cy="1729324"/>
            <a:chOff x="0" y="0"/>
            <a:chExt cx="21799229" cy="2305766"/>
          </a:xfrm>
        </p:grpSpPr>
        <p:sp>
          <p:nvSpPr>
            <p:cNvPr name="TextBox 4" id="4"/>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Recap and Review</a:t>
              </a:r>
            </a:p>
          </p:txBody>
        </p:sp>
        <p:sp>
          <p:nvSpPr>
            <p:cNvPr name="TextBox 5" id="5"/>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Chandler Bell</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53451" y="2151943"/>
            <a:ext cx="16605849" cy="4808855"/>
          </a:xfrm>
          <a:prstGeom prst="rect">
            <a:avLst/>
          </a:prstGeom>
        </p:spPr>
        <p:txBody>
          <a:bodyPr anchor="t" rtlCol="false" tIns="0" lIns="0" bIns="0" rIns="0">
            <a:spAutoFit/>
          </a:bodyPr>
          <a:lstStyle/>
          <a:p>
            <a:pPr>
              <a:lnSpc>
                <a:spcPts val="4270"/>
              </a:lnSpc>
            </a:pPr>
          </a:p>
          <a:p>
            <a:pPr marL="658496" indent="-329248" lvl="1">
              <a:lnSpc>
                <a:spcPts val="4270"/>
              </a:lnSpc>
              <a:buFont typeface="Arial"/>
              <a:buChar char="•"/>
            </a:pPr>
            <a:r>
              <a:rPr lang="en-US" sz="3050">
                <a:solidFill>
                  <a:srgbClr val="000000"/>
                </a:solidFill>
                <a:latin typeface="Telegraf Bold"/>
              </a:rPr>
              <a:t>Identify the 5 shifters of demand.</a:t>
            </a:r>
          </a:p>
          <a:p>
            <a:pPr marL="658496" indent="-329248" lvl="1">
              <a:lnSpc>
                <a:spcPts val="4270"/>
              </a:lnSpc>
              <a:buFont typeface="Arial"/>
              <a:buChar char="•"/>
            </a:pPr>
            <a:r>
              <a:rPr lang="en-US" sz="3050">
                <a:solidFill>
                  <a:srgbClr val="000000"/>
                </a:solidFill>
                <a:latin typeface="Telegraf Bold"/>
              </a:rPr>
              <a:t>Identify the 6 shifters of supply .</a:t>
            </a:r>
          </a:p>
          <a:p>
            <a:pPr marL="658496" indent="-329248" lvl="1">
              <a:lnSpc>
                <a:spcPts val="4270"/>
              </a:lnSpc>
              <a:buFont typeface="Arial"/>
              <a:buChar char="•"/>
            </a:pPr>
            <a:r>
              <a:rPr lang="en-US" sz="3050">
                <a:solidFill>
                  <a:srgbClr val="000000"/>
                </a:solidFill>
                <a:latin typeface="Telegraf Bold"/>
              </a:rPr>
              <a:t>Define Subsidy.</a:t>
            </a:r>
          </a:p>
          <a:p>
            <a:pPr marL="658496" indent="-329248" lvl="1">
              <a:lnSpc>
                <a:spcPts val="4270"/>
              </a:lnSpc>
              <a:buFont typeface="Arial"/>
              <a:buChar char="•"/>
            </a:pPr>
            <a:r>
              <a:rPr lang="en-US" sz="3050">
                <a:solidFill>
                  <a:srgbClr val="000000"/>
                </a:solidFill>
                <a:latin typeface="Telegraf Bold"/>
              </a:rPr>
              <a:t>Explain why price DOESN’T shift the curve.</a:t>
            </a:r>
          </a:p>
          <a:p>
            <a:pPr marL="658496" indent="-329248" lvl="1">
              <a:lnSpc>
                <a:spcPts val="4270"/>
              </a:lnSpc>
              <a:buFont typeface="Arial"/>
              <a:buChar char="•"/>
            </a:pPr>
            <a:r>
              <a:rPr lang="en-US" sz="3050">
                <a:solidFill>
                  <a:srgbClr val="000000"/>
                </a:solidFill>
                <a:latin typeface="Telegraf Bold"/>
              </a:rPr>
              <a:t>Define Equilibrium.</a:t>
            </a:r>
          </a:p>
          <a:p>
            <a:pPr marL="658496" indent="-329248" lvl="1">
              <a:lnSpc>
                <a:spcPts val="4270"/>
              </a:lnSpc>
              <a:buFont typeface="Arial"/>
              <a:buChar char="•"/>
            </a:pPr>
            <a:r>
              <a:rPr lang="en-US" sz="3050">
                <a:solidFill>
                  <a:srgbClr val="000000"/>
                </a:solidFill>
                <a:latin typeface="Telegraf Bold"/>
              </a:rPr>
              <a:t>Define Shortage.</a:t>
            </a:r>
          </a:p>
          <a:p>
            <a:pPr marL="658496" indent="-329248" lvl="1">
              <a:lnSpc>
                <a:spcPts val="4270"/>
              </a:lnSpc>
              <a:buFont typeface="Arial"/>
              <a:buChar char="•"/>
            </a:pPr>
            <a:r>
              <a:rPr lang="en-US" sz="3050">
                <a:solidFill>
                  <a:srgbClr val="000000"/>
                </a:solidFill>
                <a:latin typeface="Telegraf Bold"/>
              </a:rPr>
              <a:t>Define Surplus.</a:t>
            </a:r>
          </a:p>
          <a:p>
            <a:pPr>
              <a:lnSpc>
                <a:spcPts val="4270"/>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722609" y="5436798"/>
            <a:ext cx="3410140" cy="4114800"/>
          </a:xfrm>
          <a:prstGeom prst="rect">
            <a:avLst/>
          </a:prstGeom>
        </p:spPr>
      </p:pic>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68450" y="6311160"/>
            <a:ext cx="5477271" cy="4114800"/>
          </a:xfrm>
          <a:prstGeom prst="rect">
            <a:avLst/>
          </a:prstGeom>
        </p:spPr>
      </p:pic>
      <p:grpSp>
        <p:nvGrpSpPr>
          <p:cNvPr name="Group 3" id="3"/>
          <p:cNvGrpSpPr/>
          <p:nvPr/>
        </p:nvGrpSpPr>
        <p:grpSpPr>
          <a:xfrm rot="0">
            <a:off x="1028700" y="2642303"/>
            <a:ext cx="16349422" cy="2186524"/>
            <a:chOff x="0" y="0"/>
            <a:chExt cx="21799229" cy="2915365"/>
          </a:xfrm>
        </p:grpSpPr>
        <p:sp>
          <p:nvSpPr>
            <p:cNvPr name="TextBox 4" id="4"/>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FFFFFF"/>
                  </a:solidFill>
                  <a:latin typeface="League Spartan"/>
                </a:rPr>
                <a:t>Practice Question</a:t>
              </a:r>
            </a:p>
          </p:txBody>
        </p:sp>
        <p:sp>
          <p:nvSpPr>
            <p:cNvPr name="TextBox 5" id="5"/>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942993" y="6072967"/>
            <a:ext cx="2402014" cy="4114800"/>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816778" y="3800475"/>
            <a:ext cx="16654443" cy="1253853"/>
          </a:xfrm>
          <a:prstGeom prst="rect">
            <a:avLst/>
          </a:prstGeom>
        </p:spPr>
      </p:pic>
      <p:grpSp>
        <p:nvGrpSpPr>
          <p:cNvPr name="Group 4" id="4"/>
          <p:cNvGrpSpPr/>
          <p:nvPr/>
        </p:nvGrpSpPr>
        <p:grpSpPr>
          <a:xfrm rot="0">
            <a:off x="909878" y="609970"/>
            <a:ext cx="16349422" cy="1488024"/>
            <a:chOff x="0" y="0"/>
            <a:chExt cx="21799229" cy="1984032"/>
          </a:xfrm>
        </p:grpSpPr>
        <p:sp>
          <p:nvSpPr>
            <p:cNvPr name="TextBox 5" id="5"/>
            <p:cNvSpPr txBox="true"/>
            <p:nvPr/>
          </p:nvSpPr>
          <p:spPr>
            <a:xfrm rot="0">
              <a:off x="0" y="152400"/>
              <a:ext cx="21799229" cy="1147233"/>
            </a:xfrm>
            <a:prstGeom prst="rect">
              <a:avLst/>
            </a:prstGeom>
          </p:spPr>
          <p:txBody>
            <a:bodyPr anchor="t" rtlCol="false" tIns="0" lIns="0" bIns="0" rIns="0">
              <a:spAutoFit/>
            </a:bodyPr>
            <a:lstStyle/>
            <a:p>
              <a:pPr algn="ctr">
                <a:lnSpc>
                  <a:spcPts val="6079"/>
                </a:lnSpc>
              </a:pPr>
              <a:r>
                <a:rPr lang="en-US" sz="6399" spc="-319">
                  <a:solidFill>
                    <a:srgbClr val="FFFFFF"/>
                  </a:solidFill>
                  <a:latin typeface="League Spartan"/>
                </a:rPr>
                <a:t>Paper 1  Part A</a:t>
              </a:r>
            </a:p>
          </p:txBody>
        </p:sp>
        <p:sp>
          <p:nvSpPr>
            <p:cNvPr name="TextBox 6" id="6"/>
            <p:cNvSpPr txBox="true"/>
            <p:nvPr/>
          </p:nvSpPr>
          <p:spPr>
            <a:xfrm rot="0">
              <a:off x="0" y="1496352"/>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
        <p:nvSpPr>
          <p:cNvPr name="TextBox 8" id="8"/>
          <p:cNvSpPr txBox="true"/>
          <p:nvPr/>
        </p:nvSpPr>
        <p:spPr>
          <a:xfrm rot="0">
            <a:off x="669284" y="2680970"/>
            <a:ext cx="13330492" cy="481330"/>
          </a:xfrm>
          <a:prstGeom prst="rect">
            <a:avLst/>
          </a:prstGeom>
        </p:spPr>
        <p:txBody>
          <a:bodyPr anchor="t" rtlCol="false" tIns="0" lIns="0" bIns="0" rIns="0">
            <a:spAutoFit/>
          </a:bodyPr>
          <a:lstStyle/>
          <a:p>
            <a:pPr>
              <a:lnSpc>
                <a:spcPts val="3919"/>
              </a:lnSpc>
            </a:pPr>
            <a:r>
              <a:rPr lang="en-US" sz="2799">
                <a:solidFill>
                  <a:srgbClr val="FFFFFF"/>
                </a:solidFill>
                <a:latin typeface="League Spartan Bold"/>
              </a:rPr>
              <a:t>N18/3/ECONO/HP1/ENG/TZ0/XX</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1754543" y="2780549"/>
            <a:ext cx="6533457" cy="6590270"/>
          </a:xfrm>
          <a:prstGeom prst="rect">
            <a:avLst/>
          </a:prstGeom>
        </p:spPr>
      </p:pic>
      <p:pic>
        <p:nvPicPr>
          <p:cNvPr name="Picture 3" id="3"/>
          <p:cNvPicPr>
            <a:picLocks noChangeAspect="true"/>
          </p:cNvPicPr>
          <p:nvPr/>
        </p:nvPicPr>
        <p:blipFill>
          <a:blip r:embed="rId3"/>
          <a:srcRect l="5801" t="0" r="6700" b="0"/>
          <a:stretch>
            <a:fillRect/>
          </a:stretch>
        </p:blipFill>
        <p:spPr>
          <a:xfrm flipH="false" flipV="false" rot="0">
            <a:off x="170551" y="2780549"/>
            <a:ext cx="11437805" cy="4436933"/>
          </a:xfrm>
          <a:prstGeom prst="rect">
            <a:avLst/>
          </a:prstGeom>
        </p:spPr>
      </p:pic>
      <p:grpSp>
        <p:nvGrpSpPr>
          <p:cNvPr name="Group 4" id="4"/>
          <p:cNvGrpSpPr/>
          <p:nvPr/>
        </p:nvGrpSpPr>
        <p:grpSpPr>
          <a:xfrm rot="0">
            <a:off x="909878" y="609970"/>
            <a:ext cx="16349422" cy="1488024"/>
            <a:chOff x="0" y="0"/>
            <a:chExt cx="21799229" cy="1984032"/>
          </a:xfrm>
        </p:grpSpPr>
        <p:sp>
          <p:nvSpPr>
            <p:cNvPr name="TextBox 5" id="5"/>
            <p:cNvSpPr txBox="true"/>
            <p:nvPr/>
          </p:nvSpPr>
          <p:spPr>
            <a:xfrm rot="0">
              <a:off x="0" y="152400"/>
              <a:ext cx="21799229" cy="1147233"/>
            </a:xfrm>
            <a:prstGeom prst="rect">
              <a:avLst/>
            </a:prstGeom>
          </p:spPr>
          <p:txBody>
            <a:bodyPr anchor="t" rtlCol="false" tIns="0" lIns="0" bIns="0" rIns="0">
              <a:spAutoFit/>
            </a:bodyPr>
            <a:lstStyle/>
            <a:p>
              <a:pPr algn="ctr">
                <a:lnSpc>
                  <a:spcPts val="6079"/>
                </a:lnSpc>
              </a:pPr>
              <a:r>
                <a:rPr lang="en-US" sz="6399" spc="-319">
                  <a:solidFill>
                    <a:srgbClr val="FFFFFF"/>
                  </a:solidFill>
                  <a:latin typeface="League Spartan"/>
                </a:rPr>
                <a:t>Check Answers</a:t>
              </a:r>
            </a:p>
          </p:txBody>
        </p:sp>
        <p:sp>
          <p:nvSpPr>
            <p:cNvPr name="TextBox 6" id="6"/>
            <p:cNvSpPr txBox="true"/>
            <p:nvPr/>
          </p:nvSpPr>
          <p:spPr>
            <a:xfrm rot="0">
              <a:off x="0" y="1496352"/>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32A56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240232" y="5481919"/>
            <a:ext cx="1807535" cy="2351265"/>
          </a:xfrm>
          <a:prstGeom prst="rect">
            <a:avLst/>
          </a:prstGeom>
        </p:spPr>
      </p:pic>
      <p:sp>
        <p:nvSpPr>
          <p:cNvPr name="TextBox 3" id="3"/>
          <p:cNvSpPr txBox="true"/>
          <p:nvPr/>
        </p:nvSpPr>
        <p:spPr>
          <a:xfrm rot="0">
            <a:off x="7323541" y="8335960"/>
            <a:ext cx="3640917" cy="1951040"/>
          </a:xfrm>
          <a:prstGeom prst="rect">
            <a:avLst/>
          </a:prstGeom>
        </p:spPr>
        <p:txBody>
          <a:bodyPr anchor="t" rtlCol="false" tIns="0" lIns="0" bIns="0" rIns="0">
            <a:spAutoFit/>
          </a:bodyPr>
          <a:lstStyle/>
          <a:p>
            <a:pPr algn="ctr">
              <a:lnSpc>
                <a:spcPts val="7384"/>
              </a:lnSpc>
              <a:spcBef>
                <a:spcPct val="0"/>
              </a:spcBef>
            </a:pPr>
            <a:r>
              <a:rPr lang="en-US" sz="8204">
                <a:solidFill>
                  <a:srgbClr val="FEE000"/>
                </a:solidFill>
                <a:latin typeface="Organic"/>
              </a:rPr>
              <a:t>BANANAOMICS</a:t>
            </a:r>
          </a:p>
        </p:txBody>
      </p:sp>
      <p:sp>
        <p:nvSpPr>
          <p:cNvPr name="TextBox 4" id="4"/>
          <p:cNvSpPr txBox="true"/>
          <p:nvPr/>
        </p:nvSpPr>
        <p:spPr>
          <a:xfrm rot="0">
            <a:off x="2459558" y="3405505"/>
            <a:ext cx="12890475" cy="2310131"/>
          </a:xfrm>
          <a:prstGeom prst="rect">
            <a:avLst/>
          </a:prstGeom>
        </p:spPr>
        <p:txBody>
          <a:bodyPr anchor="t" rtlCol="false" tIns="0" lIns="0" bIns="0" rIns="0">
            <a:spAutoFit/>
          </a:bodyPr>
          <a:lstStyle/>
          <a:p>
            <a:pPr algn="ctr">
              <a:lnSpc>
                <a:spcPts val="6019"/>
              </a:lnSpc>
            </a:pPr>
            <a:r>
              <a:rPr lang="en-US" sz="4299">
                <a:solidFill>
                  <a:srgbClr val="FFFFFF"/>
                </a:solidFill>
                <a:latin typeface="Telegraf Bold"/>
              </a:rPr>
              <a:t>Visit </a:t>
            </a:r>
            <a:r>
              <a:rPr lang="en-US" sz="4299" u="sng">
                <a:solidFill>
                  <a:srgbClr val="F8CF26"/>
                </a:solidFill>
                <a:latin typeface="Telegraf Bold"/>
              </a:rPr>
              <a:t>bananaomics.com</a:t>
            </a:r>
            <a:r>
              <a:rPr lang="en-US" sz="4299">
                <a:solidFill>
                  <a:srgbClr val="FFFFFF"/>
                </a:solidFill>
                <a:latin typeface="Telegraf"/>
              </a:rPr>
              <a:t> </a:t>
            </a:r>
            <a:r>
              <a:rPr lang="en-US" sz="4299">
                <a:solidFill>
                  <a:srgbClr val="FFFFFF"/>
                </a:solidFill>
                <a:latin typeface="Telegraf Bold"/>
              </a:rPr>
              <a:t>to purchase package deals with discount prices!</a:t>
            </a:r>
          </a:p>
          <a:p>
            <a:pPr>
              <a:lnSpc>
                <a:spcPts val="6019"/>
              </a:lnSpc>
            </a:pPr>
          </a:p>
        </p:txBody>
      </p:sp>
      <p:sp>
        <p:nvSpPr>
          <p:cNvPr name="TextBox 5" id="5"/>
          <p:cNvSpPr txBox="true"/>
          <p:nvPr/>
        </p:nvSpPr>
        <p:spPr>
          <a:xfrm rot="0">
            <a:off x="893808" y="1238250"/>
            <a:ext cx="16365492" cy="1127125"/>
          </a:xfrm>
          <a:prstGeom prst="rect">
            <a:avLst/>
          </a:prstGeom>
        </p:spPr>
        <p:txBody>
          <a:bodyPr anchor="t" rtlCol="false" tIns="0" lIns="0" bIns="0" rIns="0">
            <a:spAutoFit/>
          </a:bodyPr>
          <a:lstStyle/>
          <a:p>
            <a:pPr algn="ctr">
              <a:lnSpc>
                <a:spcPts val="8359"/>
              </a:lnSpc>
            </a:pPr>
            <a:r>
              <a:rPr lang="en-US" sz="8799" spc="-439">
                <a:solidFill>
                  <a:srgbClr val="FFFFFF"/>
                </a:solidFill>
                <a:latin typeface="League Spartan"/>
              </a:rPr>
              <a:t>Enjoying The Content?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7572" y="6426679"/>
            <a:ext cx="3883342" cy="4114800"/>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2842719" y="2516929"/>
            <a:ext cx="12602562" cy="4425900"/>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true" flipV="false" rot="0">
            <a:off x="14101177" y="5624759"/>
            <a:ext cx="3816477" cy="4114800"/>
          </a:xfrm>
          <a:prstGeom prst="rect">
            <a:avLst/>
          </a:prstGeom>
        </p:spPr>
      </p:pic>
      <p:grpSp>
        <p:nvGrpSpPr>
          <p:cNvPr name="Group 5" id="5"/>
          <p:cNvGrpSpPr/>
          <p:nvPr/>
        </p:nvGrpSpPr>
        <p:grpSpPr>
          <a:xfrm rot="0">
            <a:off x="1028700" y="164038"/>
            <a:ext cx="16349422" cy="1729324"/>
            <a:chOff x="0" y="0"/>
            <a:chExt cx="21799229" cy="2305766"/>
          </a:xfrm>
        </p:grpSpPr>
        <p:sp>
          <p:nvSpPr>
            <p:cNvPr name="TextBox 6" id="6"/>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Equilibrium</a:t>
              </a:r>
            </a:p>
          </p:txBody>
        </p:sp>
        <p:sp>
          <p:nvSpPr>
            <p:cNvPr name="TextBox 7" id="7"/>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Chandler Bell</a:t>
            </a:r>
          </a:p>
        </p:txBody>
      </p:sp>
      <p:sp>
        <p:nvSpPr>
          <p:cNvPr name="TextBox 9" id="9"/>
          <p:cNvSpPr txBox="true"/>
          <p:nvPr/>
        </p:nvSpPr>
        <p:spPr>
          <a:xfrm rot="0">
            <a:off x="1246212" y="1546820"/>
            <a:ext cx="15795575" cy="488316"/>
          </a:xfrm>
          <a:prstGeom prst="rect">
            <a:avLst/>
          </a:prstGeom>
        </p:spPr>
        <p:txBody>
          <a:bodyPr anchor="t" rtlCol="false" tIns="0" lIns="0" bIns="0" rIns="0">
            <a:spAutoFit/>
          </a:bodyPr>
          <a:lstStyle/>
          <a:p>
            <a:pPr algn="ctr">
              <a:lnSpc>
                <a:spcPts val="4059"/>
              </a:lnSpc>
            </a:pPr>
            <a:r>
              <a:rPr lang="en-US" sz="2899">
                <a:solidFill>
                  <a:srgbClr val="000000"/>
                </a:solidFill>
                <a:latin typeface="League Spartan"/>
              </a:rPr>
              <a:t>What is the Equilibrium Price and Quantity in this example of golf lessons in Brazil?</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7572" y="6426679"/>
            <a:ext cx="3883342" cy="411480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true" flipV="false" rot="0">
            <a:off x="14101177" y="5624759"/>
            <a:ext cx="3816477" cy="4114800"/>
          </a:xfrm>
          <a:prstGeom prst="rect">
            <a:avLst/>
          </a:prstGeom>
        </p:spPr>
      </p:pic>
      <p:pic>
        <p:nvPicPr>
          <p:cNvPr name="Picture 4" id="4"/>
          <p:cNvPicPr>
            <a:picLocks noChangeAspect="true"/>
          </p:cNvPicPr>
          <p:nvPr/>
        </p:nvPicPr>
        <p:blipFill>
          <a:blip r:embed="rId6"/>
          <a:srcRect l="0" t="0" r="0" b="0"/>
          <a:stretch>
            <a:fillRect/>
          </a:stretch>
        </p:blipFill>
        <p:spPr>
          <a:xfrm flipH="false" flipV="false" rot="0">
            <a:off x="5038128" y="1893362"/>
            <a:ext cx="7383565" cy="7168614"/>
          </a:xfrm>
          <a:prstGeom prst="rect">
            <a:avLst/>
          </a:prstGeom>
        </p:spPr>
      </p:pic>
      <p:grpSp>
        <p:nvGrpSpPr>
          <p:cNvPr name="Group 5" id="5"/>
          <p:cNvGrpSpPr/>
          <p:nvPr/>
        </p:nvGrpSpPr>
        <p:grpSpPr>
          <a:xfrm rot="0">
            <a:off x="1028700" y="164038"/>
            <a:ext cx="16349422" cy="1729324"/>
            <a:chOff x="0" y="0"/>
            <a:chExt cx="21799229" cy="2305766"/>
          </a:xfrm>
        </p:grpSpPr>
        <p:sp>
          <p:nvSpPr>
            <p:cNvPr name="TextBox 6" id="6"/>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Equilibrium</a:t>
              </a:r>
            </a:p>
          </p:txBody>
        </p:sp>
        <p:sp>
          <p:nvSpPr>
            <p:cNvPr name="TextBox 7" id="7"/>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Chandler Bell</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241166" y="3086100"/>
            <a:ext cx="3924490" cy="4114800"/>
          </a:xfrm>
          <a:prstGeom prst="rect">
            <a:avLst/>
          </a:prstGeom>
        </p:spPr>
      </p:pic>
      <p:grpSp>
        <p:nvGrpSpPr>
          <p:cNvPr name="Group 3" id="3"/>
          <p:cNvGrpSpPr/>
          <p:nvPr/>
        </p:nvGrpSpPr>
        <p:grpSpPr>
          <a:xfrm rot="0">
            <a:off x="1028700" y="435901"/>
            <a:ext cx="16349422" cy="2186524"/>
            <a:chOff x="0" y="0"/>
            <a:chExt cx="21799229" cy="2915365"/>
          </a:xfrm>
        </p:grpSpPr>
        <p:sp>
          <p:nvSpPr>
            <p:cNvPr name="TextBox 4" id="4"/>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Attention</a:t>
              </a:r>
            </a:p>
          </p:txBody>
        </p:sp>
        <p:sp>
          <p:nvSpPr>
            <p:cNvPr name="TextBox 5" id="5"/>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Chandler Bell</a:t>
            </a:r>
          </a:p>
        </p:txBody>
      </p:sp>
      <p:sp>
        <p:nvSpPr>
          <p:cNvPr name="TextBox 7" id="7"/>
          <p:cNvSpPr txBox="true"/>
          <p:nvPr/>
        </p:nvSpPr>
        <p:spPr>
          <a:xfrm rot="0">
            <a:off x="0" y="8340122"/>
            <a:ext cx="18288000" cy="1002666"/>
          </a:xfrm>
          <a:prstGeom prst="rect">
            <a:avLst/>
          </a:prstGeom>
        </p:spPr>
        <p:txBody>
          <a:bodyPr anchor="t" rtlCol="false" tIns="0" lIns="0" bIns="0" rIns="0">
            <a:spAutoFit/>
          </a:bodyPr>
          <a:lstStyle/>
          <a:p>
            <a:pPr algn="ctr">
              <a:lnSpc>
                <a:spcPts val="4059"/>
              </a:lnSpc>
            </a:pPr>
            <a:r>
              <a:rPr lang="en-US" sz="2899">
                <a:solidFill>
                  <a:srgbClr val="000000"/>
                </a:solidFill>
                <a:latin typeface="League Spartan"/>
              </a:rPr>
              <a:t>Now, from this point on, you should only be drawing complete Supply and Demand graphs with both curves present.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679637" y="1611876"/>
            <a:ext cx="17047548" cy="6044565"/>
          </a:xfrm>
          <a:prstGeom prst="rect">
            <a:avLst/>
          </a:prstGeom>
        </p:spPr>
        <p:txBody>
          <a:bodyPr anchor="t" rtlCol="false" tIns="0" lIns="0" bIns="0" rIns="0">
            <a:spAutoFit/>
          </a:bodyPr>
          <a:lstStyle/>
          <a:p>
            <a:pPr algn="ctr">
              <a:lnSpc>
                <a:spcPts val="4409"/>
              </a:lnSpc>
            </a:pPr>
          </a:p>
          <a:p>
            <a:pPr marL="680085" indent="-340042" lvl="1">
              <a:lnSpc>
                <a:spcPts val="4409"/>
              </a:lnSpc>
              <a:buFont typeface="Arial"/>
              <a:buChar char="•"/>
            </a:pPr>
            <a:r>
              <a:rPr lang="en-US" sz="3150">
                <a:solidFill>
                  <a:srgbClr val="000000"/>
                </a:solidFill>
                <a:latin typeface="Telegraf"/>
              </a:rPr>
              <a:t>As markets move with Supply and Demand shifting, the market typically finds itself in disequilibrium where Qd does not equal Qs.</a:t>
            </a:r>
          </a:p>
          <a:p>
            <a:pPr>
              <a:lnSpc>
                <a:spcPts val="4409"/>
              </a:lnSpc>
            </a:pPr>
          </a:p>
          <a:p>
            <a:pPr marL="680085" indent="-340042" lvl="1">
              <a:lnSpc>
                <a:spcPts val="4409"/>
              </a:lnSpc>
              <a:buFont typeface="Arial"/>
              <a:buChar char="•"/>
            </a:pPr>
            <a:r>
              <a:rPr lang="en-US" sz="3150">
                <a:solidFill>
                  <a:srgbClr val="000000"/>
                </a:solidFill>
                <a:latin typeface="Telegraf"/>
              </a:rPr>
              <a:t>These issues are theoretically seen as temporary, and the market should adjust to equilibrium. </a:t>
            </a:r>
          </a:p>
          <a:p>
            <a:pPr>
              <a:lnSpc>
                <a:spcPts val="4409"/>
              </a:lnSpc>
            </a:pPr>
          </a:p>
          <a:p>
            <a:pPr>
              <a:lnSpc>
                <a:spcPts val="4409"/>
              </a:lnSpc>
            </a:pPr>
          </a:p>
          <a:p>
            <a:pPr>
              <a:lnSpc>
                <a:spcPts val="3919"/>
              </a:lnSpc>
            </a:pPr>
          </a:p>
          <a:p>
            <a:pPr algn="ctr">
              <a:lnSpc>
                <a:spcPts val="4409"/>
              </a:lnSpc>
            </a:pPr>
            <a:r>
              <a:rPr lang="en-US" sz="3150">
                <a:solidFill>
                  <a:srgbClr val="FF5757"/>
                </a:solidFill>
                <a:latin typeface="Telegraf Bold"/>
              </a:rPr>
              <a:t>  </a:t>
            </a:r>
          </a:p>
          <a:p>
            <a:pPr algn="ctr">
              <a:lnSpc>
                <a:spcPts val="4409"/>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079779" y="5599041"/>
            <a:ext cx="4770783" cy="4114800"/>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3920914" y="5599041"/>
            <a:ext cx="3579876" cy="4114800"/>
          </a:xfrm>
          <a:prstGeom prst="rect">
            <a:avLst/>
          </a:prstGeom>
        </p:spPr>
      </p:pic>
      <p:grpSp>
        <p:nvGrpSpPr>
          <p:cNvPr name="Group 5" id="5"/>
          <p:cNvGrpSpPr/>
          <p:nvPr/>
        </p:nvGrpSpPr>
        <p:grpSpPr>
          <a:xfrm rot="0">
            <a:off x="1028700" y="133976"/>
            <a:ext cx="16349422" cy="2186524"/>
            <a:chOff x="0" y="0"/>
            <a:chExt cx="21799229" cy="2915365"/>
          </a:xfrm>
        </p:grpSpPr>
        <p:sp>
          <p:nvSpPr>
            <p:cNvPr name="TextBox 6" id="6"/>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Disequilibrium</a:t>
              </a:r>
            </a:p>
          </p:txBody>
        </p:sp>
        <p:sp>
          <p:nvSpPr>
            <p:cNvPr name="TextBox 7" id="7"/>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Chandler Bell</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4956845" y="3723003"/>
            <a:ext cx="6800354" cy="6384927"/>
          </a:xfrm>
          <a:prstGeom prst="rect">
            <a:avLst/>
          </a:prstGeom>
        </p:spPr>
      </p:pic>
      <p:sp>
        <p:nvSpPr>
          <p:cNvPr name="TextBox 3" id="3"/>
          <p:cNvSpPr txBox="true"/>
          <p:nvPr/>
        </p:nvSpPr>
        <p:spPr>
          <a:xfrm rot="0">
            <a:off x="430030" y="1347256"/>
            <a:ext cx="17427939" cy="4939665"/>
          </a:xfrm>
          <a:prstGeom prst="rect">
            <a:avLst/>
          </a:prstGeom>
        </p:spPr>
        <p:txBody>
          <a:bodyPr anchor="t" rtlCol="false" tIns="0" lIns="0" bIns="0" rIns="0">
            <a:spAutoFit/>
          </a:bodyPr>
          <a:lstStyle/>
          <a:p>
            <a:pPr algn="ctr">
              <a:lnSpc>
                <a:spcPts val="4409"/>
              </a:lnSpc>
            </a:pPr>
          </a:p>
          <a:p>
            <a:pPr marL="680085" indent="-340042" lvl="1">
              <a:lnSpc>
                <a:spcPts val="4409"/>
              </a:lnSpc>
              <a:buFont typeface="Arial"/>
              <a:buChar char="•"/>
            </a:pPr>
            <a:r>
              <a:rPr lang="en-US" sz="3150">
                <a:solidFill>
                  <a:srgbClr val="000000"/>
                </a:solidFill>
                <a:latin typeface="Telegraf"/>
              </a:rPr>
              <a:t>Quantity Supplied &gt; Quantity Demanded</a:t>
            </a:r>
          </a:p>
          <a:p>
            <a:pPr>
              <a:lnSpc>
                <a:spcPts val="4409"/>
              </a:lnSpc>
            </a:pPr>
          </a:p>
          <a:p>
            <a:pPr algn="ctr">
              <a:lnSpc>
                <a:spcPts val="4409"/>
              </a:lnSpc>
            </a:pPr>
            <a:r>
              <a:rPr lang="en-US" sz="3150">
                <a:solidFill>
                  <a:srgbClr val="2C933D"/>
                </a:solidFill>
                <a:latin typeface="Telegraf Bold"/>
              </a:rPr>
              <a:t>What will happen if the price of golfing lessons rises to BRL 500? Use specific numbers</a:t>
            </a:r>
          </a:p>
          <a:p>
            <a:pPr>
              <a:lnSpc>
                <a:spcPts val="4409"/>
              </a:lnSpc>
            </a:pPr>
          </a:p>
          <a:p>
            <a:pPr>
              <a:lnSpc>
                <a:spcPts val="4409"/>
              </a:lnSpc>
            </a:pPr>
          </a:p>
          <a:p>
            <a:pPr>
              <a:lnSpc>
                <a:spcPts val="3919"/>
              </a:lnSpc>
            </a:pPr>
          </a:p>
          <a:p>
            <a:pPr algn="ctr">
              <a:lnSpc>
                <a:spcPts val="4409"/>
              </a:lnSpc>
            </a:pPr>
            <a:r>
              <a:rPr lang="en-US" sz="3150">
                <a:solidFill>
                  <a:srgbClr val="FF5757"/>
                </a:solidFill>
                <a:latin typeface="Telegraf Bold"/>
              </a:rPr>
              <a:t>  </a:t>
            </a:r>
          </a:p>
          <a:p>
            <a:pPr algn="ctr">
              <a:lnSpc>
                <a:spcPts val="4409"/>
              </a:lnSpc>
            </a:pPr>
          </a:p>
        </p:txBody>
      </p:sp>
      <p:grpSp>
        <p:nvGrpSpPr>
          <p:cNvPr name="Group 4" id="4"/>
          <p:cNvGrpSpPr/>
          <p:nvPr/>
        </p:nvGrpSpPr>
        <p:grpSpPr>
          <a:xfrm rot="0">
            <a:off x="1028700" y="133976"/>
            <a:ext cx="16349422" cy="2186524"/>
            <a:chOff x="0" y="0"/>
            <a:chExt cx="21799229" cy="2915365"/>
          </a:xfrm>
        </p:grpSpPr>
        <p:sp>
          <p:nvSpPr>
            <p:cNvPr name="TextBox 5" id="5"/>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Excess Supply (Surplus)</a:t>
              </a:r>
            </a:p>
          </p:txBody>
        </p:sp>
        <p:sp>
          <p:nvSpPr>
            <p:cNvPr name="TextBox 6" id="6"/>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Chandler Bell</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4408990" y="2175930"/>
            <a:ext cx="7708048" cy="7360079"/>
          </a:xfrm>
          <a:prstGeom prst="rect">
            <a:avLst/>
          </a:prstGeom>
        </p:spPr>
      </p:pic>
      <p:grpSp>
        <p:nvGrpSpPr>
          <p:cNvPr name="Group 3" id="3"/>
          <p:cNvGrpSpPr/>
          <p:nvPr/>
        </p:nvGrpSpPr>
        <p:grpSpPr>
          <a:xfrm rot="0">
            <a:off x="1028700" y="133976"/>
            <a:ext cx="16349422" cy="2186524"/>
            <a:chOff x="0" y="0"/>
            <a:chExt cx="21799229" cy="2915365"/>
          </a:xfrm>
        </p:grpSpPr>
        <p:sp>
          <p:nvSpPr>
            <p:cNvPr name="TextBox 4" id="4"/>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Excess Supply (Surplus)</a:t>
              </a:r>
            </a:p>
          </p:txBody>
        </p:sp>
        <p:sp>
          <p:nvSpPr>
            <p:cNvPr name="TextBox 5" id="5"/>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Chandler Bell</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79637" y="1611876"/>
            <a:ext cx="17047548" cy="4939665"/>
          </a:xfrm>
          <a:prstGeom prst="rect">
            <a:avLst/>
          </a:prstGeom>
        </p:spPr>
        <p:txBody>
          <a:bodyPr anchor="t" rtlCol="false" tIns="0" lIns="0" bIns="0" rIns="0">
            <a:spAutoFit/>
          </a:bodyPr>
          <a:lstStyle/>
          <a:p>
            <a:pPr algn="ctr">
              <a:lnSpc>
                <a:spcPts val="4409"/>
              </a:lnSpc>
            </a:pPr>
          </a:p>
          <a:p>
            <a:pPr>
              <a:lnSpc>
                <a:spcPts val="4409"/>
              </a:lnSpc>
            </a:pPr>
          </a:p>
          <a:p>
            <a:pPr algn="ctr">
              <a:lnSpc>
                <a:spcPts val="4409"/>
              </a:lnSpc>
            </a:pPr>
            <a:r>
              <a:rPr lang="en-US" sz="3150">
                <a:solidFill>
                  <a:srgbClr val="2C933D"/>
                </a:solidFill>
                <a:latin typeface="Telegraf Bold"/>
              </a:rPr>
              <a:t>What will happen if the price of golfing lessons rises further to BRL 600? Use specific numbers</a:t>
            </a:r>
          </a:p>
          <a:p>
            <a:pPr>
              <a:lnSpc>
                <a:spcPts val="4409"/>
              </a:lnSpc>
            </a:pPr>
          </a:p>
          <a:p>
            <a:pPr>
              <a:lnSpc>
                <a:spcPts val="4409"/>
              </a:lnSpc>
            </a:pPr>
          </a:p>
          <a:p>
            <a:pPr>
              <a:lnSpc>
                <a:spcPts val="3919"/>
              </a:lnSpc>
            </a:pPr>
          </a:p>
          <a:p>
            <a:pPr algn="ctr">
              <a:lnSpc>
                <a:spcPts val="4409"/>
              </a:lnSpc>
            </a:pPr>
            <a:r>
              <a:rPr lang="en-US" sz="3150">
                <a:solidFill>
                  <a:srgbClr val="FF5757"/>
                </a:solidFill>
                <a:latin typeface="Telegraf Bold"/>
              </a:rPr>
              <a:t>  </a:t>
            </a:r>
          </a:p>
          <a:p>
            <a:pPr algn="ctr">
              <a:lnSpc>
                <a:spcPts val="4409"/>
              </a:lnSpc>
            </a:pPr>
          </a:p>
        </p:txBody>
      </p:sp>
      <p:grpSp>
        <p:nvGrpSpPr>
          <p:cNvPr name="Group 3" id="3"/>
          <p:cNvGrpSpPr/>
          <p:nvPr/>
        </p:nvGrpSpPr>
        <p:grpSpPr>
          <a:xfrm rot="0">
            <a:off x="1028700" y="133976"/>
            <a:ext cx="16349422" cy="2186524"/>
            <a:chOff x="0" y="0"/>
            <a:chExt cx="21799229" cy="2915365"/>
          </a:xfrm>
        </p:grpSpPr>
        <p:sp>
          <p:nvSpPr>
            <p:cNvPr name="TextBox 4" id="4"/>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Excess Supply (Surplus)</a:t>
              </a:r>
            </a:p>
          </p:txBody>
        </p:sp>
        <p:sp>
          <p:nvSpPr>
            <p:cNvPr name="TextBox 5" id="5"/>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Chandler Bell</a:t>
            </a:r>
          </a:p>
        </p:txBody>
      </p:sp>
      <p:pic>
        <p:nvPicPr>
          <p:cNvPr name="Picture 7" id="7"/>
          <p:cNvPicPr>
            <a:picLocks noChangeAspect="true"/>
          </p:cNvPicPr>
          <p:nvPr/>
        </p:nvPicPr>
        <p:blipFill>
          <a:blip r:embed="rId2"/>
          <a:srcRect l="0" t="0" r="0" b="0"/>
          <a:stretch>
            <a:fillRect/>
          </a:stretch>
        </p:blipFill>
        <p:spPr>
          <a:xfrm flipH="false" flipV="false" rot="0">
            <a:off x="4956845" y="3723003"/>
            <a:ext cx="6800354" cy="638492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DAEqowXQabs</dc:identifier>
  <dcterms:modified xsi:type="dcterms:W3CDTF">2011-08-01T06:04:30Z</dcterms:modified>
  <cp:revision>1</cp:revision>
  <dc:title>2.3 Equilibrium</dc:title>
</cp:coreProperties>
</file>